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0"/>
  </p:notesMasterIdLst>
  <p:handoutMasterIdLst>
    <p:handoutMasterId r:id="rId31"/>
  </p:handoutMasterIdLst>
  <p:sldIdLst>
    <p:sldId id="256" r:id="rId2"/>
    <p:sldId id="263" r:id="rId3"/>
    <p:sldId id="261" r:id="rId4"/>
    <p:sldId id="285" r:id="rId5"/>
    <p:sldId id="262" r:id="rId6"/>
    <p:sldId id="286" r:id="rId7"/>
    <p:sldId id="287" r:id="rId8"/>
    <p:sldId id="280" r:id="rId9"/>
    <p:sldId id="258" r:id="rId10"/>
    <p:sldId id="289" r:id="rId11"/>
    <p:sldId id="290" r:id="rId12"/>
    <p:sldId id="291" r:id="rId13"/>
    <p:sldId id="292" r:id="rId14"/>
    <p:sldId id="294" r:id="rId15"/>
    <p:sldId id="276" r:id="rId16"/>
    <p:sldId id="278" r:id="rId17"/>
    <p:sldId id="295" r:id="rId18"/>
    <p:sldId id="297" r:id="rId19"/>
    <p:sldId id="298" r:id="rId20"/>
    <p:sldId id="299" r:id="rId21"/>
    <p:sldId id="300" r:id="rId22"/>
    <p:sldId id="301" r:id="rId23"/>
    <p:sldId id="302" r:id="rId24"/>
    <p:sldId id="266" r:id="rId25"/>
    <p:sldId id="267" r:id="rId26"/>
    <p:sldId id="257" r:id="rId27"/>
    <p:sldId id="270"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97D"/>
    <a:srgbClr val="EEA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80"/>
    <p:restoredTop sz="87994"/>
  </p:normalViewPr>
  <p:slideViewPr>
    <p:cSldViewPr snapToGrid="0" snapToObjects="1">
      <p:cViewPr>
        <p:scale>
          <a:sx n="151" d="100"/>
          <a:sy n="151" d="100"/>
        </p:scale>
        <p:origin x="-5536" y="-2144"/>
      </p:cViewPr>
      <p:guideLst/>
    </p:cSldViewPr>
  </p:slideViewPr>
  <p:notesTextViewPr>
    <p:cViewPr>
      <p:scale>
        <a:sx n="120" d="100"/>
        <a:sy n="12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32219C-A2A8-3447-B023-920B9C60DE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AF650CC-EA9C-4747-A9B1-A0442C0876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667D2C-125C-D640-B772-44749E4C010D}" type="datetimeFigureOut">
              <a:rPr lang="en-US" smtClean="0"/>
              <a:t>5/4/23</a:t>
            </a:fld>
            <a:endParaRPr lang="en-US"/>
          </a:p>
        </p:txBody>
      </p:sp>
      <p:sp>
        <p:nvSpPr>
          <p:cNvPr id="4" name="Footer Placeholder 3">
            <a:extLst>
              <a:ext uri="{FF2B5EF4-FFF2-40B4-BE49-F238E27FC236}">
                <a16:creationId xmlns:a16="http://schemas.microsoft.com/office/drawing/2014/main" id="{035483F5-16E7-514D-81FC-D7D78BD284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5A1EB74-9297-E148-9F78-73263DEBD5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29097F-1E0B-4244-98E9-975591C5A8CC}" type="slidenum">
              <a:rPr lang="en-US" smtClean="0"/>
              <a:t>‹#›</a:t>
            </a:fld>
            <a:endParaRPr lang="en-US"/>
          </a:p>
        </p:txBody>
      </p:sp>
    </p:spTree>
    <p:extLst>
      <p:ext uri="{BB962C8B-B14F-4D97-AF65-F5344CB8AC3E}">
        <p14:creationId xmlns:p14="http://schemas.microsoft.com/office/powerpoint/2010/main" val="251110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BF668-FD22-9F48-85BC-3DCB06D40911}" type="datetimeFigureOut">
              <a:rPr lang="en-US" smtClean="0"/>
              <a:t>5/4/23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01F0C-D603-7F4F-B013-14951EB6354B}" type="slidenum">
              <a:rPr lang="en-US" smtClean="0"/>
              <a:t>‹#›</a:t>
            </a:fld>
            <a:endParaRPr lang="en-US"/>
          </a:p>
        </p:txBody>
      </p:sp>
    </p:spTree>
    <p:extLst>
      <p:ext uri="{BB962C8B-B14F-4D97-AF65-F5344CB8AC3E}">
        <p14:creationId xmlns:p14="http://schemas.microsoft.com/office/powerpoint/2010/main" val="18338512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1</a:t>
            </a:fld>
            <a:endParaRPr lang="en-US"/>
          </a:p>
        </p:txBody>
      </p:sp>
    </p:spTree>
    <p:extLst>
      <p:ext uri="{BB962C8B-B14F-4D97-AF65-F5344CB8AC3E}">
        <p14:creationId xmlns:p14="http://schemas.microsoft.com/office/powerpoint/2010/main" val="2856012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an effort to sample genes from throughout the entire genome, I performed a </a:t>
            </a:r>
            <a:r>
              <a:rPr lang="en-US" dirty="0" err="1">
                <a:solidFill>
                  <a:schemeClr val="tx1"/>
                </a:solidFill>
              </a:rPr>
              <a:t>ddRAD</a:t>
            </a:r>
            <a:r>
              <a:rPr lang="en-US" dirty="0">
                <a:solidFill>
                  <a:schemeClr val="tx1"/>
                </a:solidFill>
              </a:rPr>
              <a:t> protocol which creates a reduced representation genetic library, or essentially reduced the genome from billions of base pairs down to a set or approx. 20,000 genes that are sequenced and shared for each sample. </a:t>
            </a:r>
          </a:p>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10</a:t>
            </a:fld>
            <a:endParaRPr lang="en-US"/>
          </a:p>
        </p:txBody>
      </p:sp>
    </p:spTree>
    <p:extLst>
      <p:ext uri="{BB962C8B-B14F-4D97-AF65-F5344CB8AC3E}">
        <p14:creationId xmlns:p14="http://schemas.microsoft.com/office/powerpoint/2010/main" val="3232472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take those shared DNA sequences and send them off for next generation illumine sequencing</a:t>
            </a:r>
          </a:p>
        </p:txBody>
      </p:sp>
      <p:sp>
        <p:nvSpPr>
          <p:cNvPr id="4" name="Slide Number Placeholder 3"/>
          <p:cNvSpPr>
            <a:spLocks noGrp="1"/>
          </p:cNvSpPr>
          <p:nvPr>
            <p:ph type="sldNum" sz="quarter" idx="5"/>
          </p:nvPr>
        </p:nvSpPr>
        <p:spPr/>
        <p:txBody>
          <a:bodyPr/>
          <a:lstStyle/>
          <a:p>
            <a:fld id="{5B001F0C-D603-7F4F-B013-14951EB6354B}" type="slidenum">
              <a:rPr lang="en-US" smtClean="0"/>
              <a:t>11</a:t>
            </a:fld>
            <a:endParaRPr lang="en-US"/>
          </a:p>
        </p:txBody>
      </p:sp>
    </p:spTree>
    <p:extLst>
      <p:ext uri="{BB962C8B-B14F-4D97-AF65-F5344CB8AC3E}">
        <p14:creationId xmlns:p14="http://schemas.microsoft.com/office/powerpoint/2010/main" val="2848804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align the DNA sequences so they are easier to compare against each other used a reference genome</a:t>
            </a:r>
          </a:p>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12</a:t>
            </a:fld>
            <a:endParaRPr lang="en-US"/>
          </a:p>
        </p:txBody>
      </p:sp>
    </p:spTree>
    <p:extLst>
      <p:ext uri="{BB962C8B-B14F-4D97-AF65-F5344CB8AC3E}">
        <p14:creationId xmlns:p14="http://schemas.microsoft.com/office/powerpoint/2010/main" val="4187326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Inferred maximum likelihood phylogenetic trees using </a:t>
            </a:r>
            <a:r>
              <a:rPr lang="en-US" dirty="0" err="1"/>
              <a:t>RAxML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Phylogenetic trees are essentially A model selects for most likely evolutionary history given the sequence data. We then essentially subsample the data 100 times, called bootstrapping, to test the robustness of the model</a:t>
            </a:r>
          </a:p>
          <a:p>
            <a:endParaRPr lang="en-US" dirty="0"/>
          </a:p>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13</a:t>
            </a:fld>
            <a:endParaRPr lang="en-US"/>
          </a:p>
        </p:txBody>
      </p:sp>
    </p:spTree>
    <p:extLst>
      <p:ext uri="{BB962C8B-B14F-4D97-AF65-F5344CB8AC3E}">
        <p14:creationId xmlns:p14="http://schemas.microsoft.com/office/powerpoint/2010/main" val="1264266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Times New Roman" panose="02020603050405020304" pitchFamily="18" charset="0"/>
                <a:ea typeface="Times New Roman" panose="02020603050405020304" pitchFamily="18" charset="0"/>
              </a:rPr>
              <a:t>Evolutionary relationships generally reflected geographic location</a:t>
            </a:r>
            <a:r>
              <a:rPr lang="en-US" dirty="0"/>
              <a:t> </a:t>
            </a:r>
          </a:p>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14</a:t>
            </a:fld>
            <a:endParaRPr lang="en-US"/>
          </a:p>
        </p:txBody>
      </p:sp>
    </p:spTree>
    <p:extLst>
      <p:ext uri="{BB962C8B-B14F-4D97-AF65-F5344CB8AC3E}">
        <p14:creationId xmlns:p14="http://schemas.microsoft.com/office/powerpoint/2010/main" val="3294049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Topology split by geographic location with general pattern that Southern populations are ancestral to more general northern populations</a:t>
            </a:r>
          </a:p>
        </p:txBody>
      </p:sp>
      <p:sp>
        <p:nvSpPr>
          <p:cNvPr id="4" name="Slide Number Placeholder 3"/>
          <p:cNvSpPr>
            <a:spLocks noGrp="1"/>
          </p:cNvSpPr>
          <p:nvPr>
            <p:ph type="sldNum" sz="quarter" idx="5"/>
          </p:nvPr>
        </p:nvSpPr>
        <p:spPr/>
        <p:txBody>
          <a:bodyPr/>
          <a:lstStyle/>
          <a:p>
            <a:fld id="{5B001F0C-D603-7F4F-B013-14951EB6354B}" type="slidenum">
              <a:rPr lang="en-US" smtClean="0"/>
              <a:t>15</a:t>
            </a:fld>
            <a:endParaRPr lang="en-US"/>
          </a:p>
        </p:txBody>
      </p:sp>
    </p:spTree>
    <p:extLst>
      <p:ext uri="{BB962C8B-B14F-4D97-AF65-F5344CB8AC3E}">
        <p14:creationId xmlns:p14="http://schemas.microsoft.com/office/powerpoint/2010/main" val="1698981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Sole Indiana Sample is placed in a clade on Michigan samples. </a:t>
            </a:r>
          </a:p>
        </p:txBody>
      </p:sp>
      <p:sp>
        <p:nvSpPr>
          <p:cNvPr id="4" name="Slide Number Placeholder 3"/>
          <p:cNvSpPr>
            <a:spLocks noGrp="1"/>
          </p:cNvSpPr>
          <p:nvPr>
            <p:ph type="sldNum" sz="quarter" idx="5"/>
          </p:nvPr>
        </p:nvSpPr>
        <p:spPr/>
        <p:txBody>
          <a:bodyPr/>
          <a:lstStyle/>
          <a:p>
            <a:fld id="{5B001F0C-D603-7F4F-B013-14951EB6354B}" type="slidenum">
              <a:rPr lang="en-US" smtClean="0"/>
              <a:t>16</a:t>
            </a:fld>
            <a:endParaRPr lang="en-US"/>
          </a:p>
        </p:txBody>
      </p:sp>
    </p:spTree>
    <p:extLst>
      <p:ext uri="{BB962C8B-B14F-4D97-AF65-F5344CB8AC3E}">
        <p14:creationId xmlns:p14="http://schemas.microsoft.com/office/powerpoint/2010/main" val="406675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IN/MI clade is sister to 13277 from Eastern Kansas, on border with Missouri. </a:t>
            </a:r>
          </a:p>
          <a:p>
            <a:r>
              <a:rPr lang="en-US" dirty="0"/>
              <a:t>Samples in Orange, KS,NE etc are ancestral to </a:t>
            </a:r>
            <a:r>
              <a:rPr lang="en-US" dirty="0" err="1"/>
              <a:t>popuations</a:t>
            </a:r>
            <a:r>
              <a:rPr lang="en-US" dirty="0"/>
              <a:t> in Red and yellow (eastern most Kansas, MI, IN)</a:t>
            </a:r>
          </a:p>
          <a:p>
            <a:endParaRPr lang="en-US" dirty="0"/>
          </a:p>
          <a:p>
            <a:r>
              <a:rPr lang="en-US" dirty="0"/>
              <a:t>Important to notice here that there are no samples from MO, cannot place on phylogenetic tree</a:t>
            </a:r>
          </a:p>
        </p:txBody>
      </p:sp>
      <p:sp>
        <p:nvSpPr>
          <p:cNvPr id="4" name="Slide Number Placeholder 3"/>
          <p:cNvSpPr>
            <a:spLocks noGrp="1"/>
          </p:cNvSpPr>
          <p:nvPr>
            <p:ph type="sldNum" sz="quarter" idx="5"/>
          </p:nvPr>
        </p:nvSpPr>
        <p:spPr/>
        <p:txBody>
          <a:bodyPr/>
          <a:lstStyle/>
          <a:p>
            <a:fld id="{5B001F0C-D603-7F4F-B013-14951EB6354B}" type="slidenum">
              <a:rPr lang="en-US" smtClean="0"/>
              <a:t>17</a:t>
            </a:fld>
            <a:endParaRPr lang="en-US"/>
          </a:p>
        </p:txBody>
      </p:sp>
    </p:spTree>
    <p:extLst>
      <p:ext uri="{BB962C8B-B14F-4D97-AF65-F5344CB8AC3E}">
        <p14:creationId xmlns:p14="http://schemas.microsoft.com/office/powerpoint/2010/main" val="1118764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visualize these same results on a map. Early populations of sex lined racerunners lived </a:t>
            </a:r>
            <a:r>
              <a:rPr lang="en-US" dirty="0" err="1"/>
              <a:t>insouthern</a:t>
            </a:r>
            <a:r>
              <a:rPr lang="en-US" dirty="0"/>
              <a:t> states like </a:t>
            </a:r>
            <a:r>
              <a:rPr lang="en-US" dirty="0" err="1"/>
              <a:t>florida</a:t>
            </a:r>
            <a:r>
              <a:rPr lang="en-US" dirty="0"/>
              <a:t>, LA, MS, TX</a:t>
            </a:r>
          </a:p>
        </p:txBody>
      </p:sp>
      <p:sp>
        <p:nvSpPr>
          <p:cNvPr id="4" name="Slide Number Placeholder 3"/>
          <p:cNvSpPr>
            <a:spLocks noGrp="1"/>
          </p:cNvSpPr>
          <p:nvPr>
            <p:ph type="sldNum" sz="quarter" idx="5"/>
          </p:nvPr>
        </p:nvSpPr>
        <p:spPr/>
        <p:txBody>
          <a:bodyPr/>
          <a:lstStyle/>
          <a:p>
            <a:fld id="{5B001F0C-D603-7F4F-B013-14951EB6354B}" type="slidenum">
              <a:rPr lang="en-US" smtClean="0"/>
              <a:t>18</a:t>
            </a:fld>
            <a:endParaRPr lang="en-US"/>
          </a:p>
        </p:txBody>
      </p:sp>
    </p:spTree>
    <p:extLst>
      <p:ext uri="{BB962C8B-B14F-4D97-AF65-F5344CB8AC3E}">
        <p14:creationId xmlns:p14="http://schemas.microsoft.com/office/powerpoint/2010/main" val="801778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Populations began to expand the range north into Arkansas and Oklahoma</a:t>
            </a:r>
          </a:p>
        </p:txBody>
      </p:sp>
      <p:sp>
        <p:nvSpPr>
          <p:cNvPr id="4" name="Slide Number Placeholder 3"/>
          <p:cNvSpPr>
            <a:spLocks noGrp="1"/>
          </p:cNvSpPr>
          <p:nvPr>
            <p:ph type="sldNum" sz="quarter" idx="5"/>
          </p:nvPr>
        </p:nvSpPr>
        <p:spPr/>
        <p:txBody>
          <a:bodyPr/>
          <a:lstStyle/>
          <a:p>
            <a:fld id="{5B001F0C-D603-7F4F-B013-14951EB6354B}" type="slidenum">
              <a:rPr lang="en-US" smtClean="0"/>
              <a:t>19</a:t>
            </a:fld>
            <a:endParaRPr lang="en-US"/>
          </a:p>
        </p:txBody>
      </p:sp>
    </p:spTree>
    <p:extLst>
      <p:ext uri="{BB962C8B-B14F-4D97-AF65-F5344CB8AC3E}">
        <p14:creationId xmlns:p14="http://schemas.microsoft.com/office/powerpoint/2010/main" val="816565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Globally, reptiles increasingly threatened.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Principal drivers of decline include :  Habitat fragmentation, invasive species, smaller distributional ranges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Isolated- susceptible to extirpation, introduced or native, conservation genetics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Prioritize conservation resources, investigate impacts invasive species, locate and protect vulnerable native populations</a:t>
            </a:r>
          </a:p>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2</a:t>
            </a:fld>
            <a:endParaRPr lang="en-US"/>
          </a:p>
        </p:txBody>
      </p:sp>
    </p:spTree>
    <p:extLst>
      <p:ext uri="{BB962C8B-B14F-4D97-AF65-F5344CB8AC3E}">
        <p14:creationId xmlns:p14="http://schemas.microsoft.com/office/powerpoint/2010/main" val="2981642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expansion continued northward into NE, KS, CO</a:t>
            </a:r>
          </a:p>
        </p:txBody>
      </p:sp>
      <p:sp>
        <p:nvSpPr>
          <p:cNvPr id="4" name="Slide Number Placeholder 3"/>
          <p:cNvSpPr>
            <a:spLocks noGrp="1"/>
          </p:cNvSpPr>
          <p:nvPr>
            <p:ph type="sldNum" sz="quarter" idx="5"/>
          </p:nvPr>
        </p:nvSpPr>
        <p:spPr/>
        <p:txBody>
          <a:bodyPr/>
          <a:lstStyle/>
          <a:p>
            <a:fld id="{5B001F0C-D603-7F4F-B013-14951EB6354B}" type="slidenum">
              <a:rPr lang="en-US" smtClean="0"/>
              <a:t>20</a:t>
            </a:fld>
            <a:endParaRPr lang="en-US"/>
          </a:p>
        </p:txBody>
      </p:sp>
    </p:spTree>
    <p:extLst>
      <p:ext uri="{BB962C8B-B14F-4D97-AF65-F5344CB8AC3E}">
        <p14:creationId xmlns:p14="http://schemas.microsoft.com/office/powerpoint/2010/main" val="3104713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our results indicate that populations expanded from eastern Kansas region into Indiana</a:t>
            </a:r>
          </a:p>
        </p:txBody>
      </p:sp>
      <p:sp>
        <p:nvSpPr>
          <p:cNvPr id="4" name="Slide Number Placeholder 3"/>
          <p:cNvSpPr>
            <a:spLocks noGrp="1"/>
          </p:cNvSpPr>
          <p:nvPr>
            <p:ph type="sldNum" sz="quarter" idx="5"/>
          </p:nvPr>
        </p:nvSpPr>
        <p:spPr/>
        <p:txBody>
          <a:bodyPr/>
          <a:lstStyle/>
          <a:p>
            <a:fld id="{5B001F0C-D603-7F4F-B013-14951EB6354B}" type="slidenum">
              <a:rPr lang="en-US" smtClean="0"/>
              <a:t>21</a:t>
            </a:fld>
            <a:endParaRPr lang="en-US"/>
          </a:p>
        </p:txBody>
      </p:sp>
    </p:spTree>
    <p:extLst>
      <p:ext uri="{BB962C8B-B14F-4D97-AF65-F5344CB8AC3E}">
        <p14:creationId xmlns:p14="http://schemas.microsoft.com/office/powerpoint/2010/main" val="2157645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population in Michigan, out results support two possible settlement patterns. Based on the close relationship with IN/MI samples, it is certainly possible that lizards continues their expansion north from IN to MI and now remain in MI as a remnant (relic) population </a:t>
            </a:r>
          </a:p>
        </p:txBody>
      </p:sp>
      <p:sp>
        <p:nvSpPr>
          <p:cNvPr id="4" name="Slide Number Placeholder 3"/>
          <p:cNvSpPr>
            <a:spLocks noGrp="1"/>
          </p:cNvSpPr>
          <p:nvPr>
            <p:ph type="sldNum" sz="quarter" idx="5"/>
          </p:nvPr>
        </p:nvSpPr>
        <p:spPr/>
        <p:txBody>
          <a:bodyPr/>
          <a:lstStyle/>
          <a:p>
            <a:fld id="{5B001F0C-D603-7F4F-B013-14951EB6354B}" type="slidenum">
              <a:rPr lang="en-US" smtClean="0"/>
              <a:t>22</a:t>
            </a:fld>
            <a:endParaRPr lang="en-US"/>
          </a:p>
        </p:txBody>
      </p:sp>
    </p:spTree>
    <p:extLst>
      <p:ext uri="{BB962C8B-B14F-4D97-AF65-F5344CB8AC3E}">
        <p14:creationId xmlns:p14="http://schemas.microsoft.com/office/powerpoint/2010/main" val="575810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group of IN/MI samples being most closely related to Eastern </a:t>
            </a:r>
            <a:r>
              <a:rPr lang="en-US" dirty="0" err="1"/>
              <a:t>kansas</a:t>
            </a:r>
            <a:r>
              <a:rPr lang="en-US" dirty="0"/>
              <a:t> sample, it is also possible that populations naturally expanded from MO/KS into Indiana followed by a more recent human introduction from KS (or MO) as our background research suggested</a:t>
            </a:r>
          </a:p>
        </p:txBody>
      </p:sp>
      <p:sp>
        <p:nvSpPr>
          <p:cNvPr id="4" name="Slide Number Placeholder 3"/>
          <p:cNvSpPr>
            <a:spLocks noGrp="1"/>
          </p:cNvSpPr>
          <p:nvPr>
            <p:ph type="sldNum" sz="quarter" idx="5"/>
          </p:nvPr>
        </p:nvSpPr>
        <p:spPr/>
        <p:txBody>
          <a:bodyPr/>
          <a:lstStyle/>
          <a:p>
            <a:fld id="{5B001F0C-D603-7F4F-B013-14951EB6354B}" type="slidenum">
              <a:rPr lang="en-US" smtClean="0"/>
              <a:t>23</a:t>
            </a:fld>
            <a:endParaRPr lang="en-US"/>
          </a:p>
        </p:txBody>
      </p:sp>
    </p:spTree>
    <p:extLst>
      <p:ext uri="{BB962C8B-B14F-4D97-AF65-F5344CB8AC3E}">
        <p14:creationId xmlns:p14="http://schemas.microsoft.com/office/powerpoint/2010/main" val="2060066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IN/MI clade was most closely related to Eastern most sample from Kansas (border or Missouri) and descendants of Kansas/NE populations</a:t>
            </a:r>
          </a:p>
          <a:p>
            <a:r>
              <a:rPr lang="en-US" dirty="0"/>
              <a:t>There are two ways to interpret these results</a:t>
            </a:r>
          </a:p>
          <a:p>
            <a:r>
              <a:rPr lang="en-US" dirty="0"/>
              <a:t>Either Southern Midwest populations spread into Indiana and Missouri naturally, as shown by solid lines in A. And then lizards were recent transported by humans from MO to MI. In this case, the same </a:t>
            </a:r>
            <a:r>
              <a:rPr lang="en-US" dirty="0" err="1"/>
              <a:t>midwesten</a:t>
            </a:r>
            <a:r>
              <a:rPr lang="en-US" dirty="0"/>
              <a:t> population appears as the ancestor to MO,IN, and IN but resulting topology, because we haven’t samples MO is the same as the Native case B. </a:t>
            </a:r>
          </a:p>
        </p:txBody>
      </p:sp>
      <p:sp>
        <p:nvSpPr>
          <p:cNvPr id="4" name="Slide Number Placeholder 3"/>
          <p:cNvSpPr>
            <a:spLocks noGrp="1"/>
          </p:cNvSpPr>
          <p:nvPr>
            <p:ph type="sldNum" sz="quarter" idx="5"/>
          </p:nvPr>
        </p:nvSpPr>
        <p:spPr/>
        <p:txBody>
          <a:bodyPr/>
          <a:lstStyle/>
          <a:p>
            <a:fld id="{5B001F0C-D603-7F4F-B013-14951EB6354B}" type="slidenum">
              <a:rPr lang="en-US" smtClean="0"/>
              <a:t>24</a:t>
            </a:fld>
            <a:endParaRPr lang="en-US"/>
          </a:p>
        </p:txBody>
      </p:sp>
    </p:spTree>
    <p:extLst>
      <p:ext uri="{BB962C8B-B14F-4D97-AF65-F5344CB8AC3E}">
        <p14:creationId xmlns:p14="http://schemas.microsoft.com/office/powerpoint/2010/main" val="524792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increased sampling and analysis of six-lined racerunner lizards may eventually reveal that the Michigan is a recent anthropogenic introduction, given the narrow range, limited population size, and lack of definitive phylogenetic evidence of a recent introduction, we recommend that six-lined racerunner lizards continue to be listed as endemic and threatened in the State of Michigan. </a:t>
            </a:r>
          </a:p>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25</a:t>
            </a:fld>
            <a:endParaRPr lang="en-US"/>
          </a:p>
        </p:txBody>
      </p:sp>
    </p:spTree>
    <p:extLst>
      <p:ext uri="{BB962C8B-B14F-4D97-AF65-F5344CB8AC3E}">
        <p14:creationId xmlns:p14="http://schemas.microsoft.com/office/powerpoint/2010/main" val="2979011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grew up seeing these lizards in my yard as a kid, I took this picture, and its full circle to study them for my thesis </a:t>
            </a:r>
          </a:p>
        </p:txBody>
      </p:sp>
      <p:sp>
        <p:nvSpPr>
          <p:cNvPr id="4" name="Slide Number Placeholder 3"/>
          <p:cNvSpPr>
            <a:spLocks noGrp="1"/>
          </p:cNvSpPr>
          <p:nvPr>
            <p:ph type="sldNum" sz="quarter" idx="5"/>
          </p:nvPr>
        </p:nvSpPr>
        <p:spPr/>
        <p:txBody>
          <a:bodyPr/>
          <a:lstStyle/>
          <a:p>
            <a:fld id="{5B001F0C-D603-7F4F-B013-14951EB6354B}" type="slidenum">
              <a:rPr lang="en-US" smtClean="0"/>
              <a:t>27</a:t>
            </a:fld>
            <a:endParaRPr lang="en-US"/>
          </a:p>
        </p:txBody>
      </p:sp>
    </p:spTree>
    <p:extLst>
      <p:ext uri="{BB962C8B-B14F-4D97-AF65-F5344CB8AC3E}">
        <p14:creationId xmlns:p14="http://schemas.microsoft.com/office/powerpoint/2010/main" val="1394203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Michigan, Six Lined Racerunner lizards are found in a single park in just county </a:t>
            </a:r>
            <a:endParaRPr lang="en-US" dirty="0">
              <a:solidFill>
                <a:schemeClr val="tx1"/>
              </a:solidFill>
            </a:endParaRPr>
          </a:p>
        </p:txBody>
      </p:sp>
      <p:sp>
        <p:nvSpPr>
          <p:cNvPr id="4" name="Slide Number Placeholder 3"/>
          <p:cNvSpPr>
            <a:spLocks noGrp="1"/>
          </p:cNvSpPr>
          <p:nvPr>
            <p:ph type="sldNum" sz="quarter" idx="5"/>
          </p:nvPr>
        </p:nvSpPr>
        <p:spPr/>
        <p:txBody>
          <a:bodyPr/>
          <a:lstStyle/>
          <a:p>
            <a:fld id="{5B001F0C-D603-7F4F-B013-14951EB6354B}" type="slidenum">
              <a:rPr lang="en-US" smtClean="0"/>
              <a:t>3</a:t>
            </a:fld>
            <a:endParaRPr lang="en-US"/>
          </a:p>
        </p:txBody>
      </p:sp>
    </p:spTree>
    <p:extLst>
      <p:ext uri="{BB962C8B-B14F-4D97-AF65-F5344CB8AC3E}">
        <p14:creationId xmlns:p14="http://schemas.microsoft.com/office/powerpoint/2010/main" val="217680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Closest population- 322 km away in Indiana Dunes Region of Northern Indiana</a:t>
            </a:r>
          </a:p>
          <a:p>
            <a:r>
              <a:rPr lang="en-US" dirty="0"/>
              <a:t>MLSGA- </a:t>
            </a:r>
            <a:r>
              <a:rPr lang="en-US" dirty="0">
                <a:solidFill>
                  <a:schemeClr val="tx1"/>
                </a:solidFill>
              </a:rPr>
              <a:t>11 km</a:t>
            </a:r>
            <a:r>
              <a:rPr lang="en-US" baseline="30000" dirty="0">
                <a:solidFill>
                  <a:schemeClr val="tx1"/>
                </a:solidFill>
              </a:rPr>
              <a:t>2</a:t>
            </a:r>
            <a:r>
              <a:rPr lang="en-US" dirty="0">
                <a:solidFill>
                  <a:schemeClr val="tx1"/>
                </a:solidFill>
              </a:rPr>
              <a:t> in the lower thumb region of Michigan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Detected late 1980s- contains ~450 individuals, reproducing hatchlings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Oral accounts of introduction, Northern Dusky Salamander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Previous inconclusive studies, lead to calls from Herp experts of the region to call for more research</a:t>
            </a:r>
          </a:p>
        </p:txBody>
      </p:sp>
      <p:sp>
        <p:nvSpPr>
          <p:cNvPr id="4" name="Slide Number Placeholder 3"/>
          <p:cNvSpPr>
            <a:spLocks noGrp="1"/>
          </p:cNvSpPr>
          <p:nvPr>
            <p:ph type="sldNum" sz="quarter" idx="5"/>
          </p:nvPr>
        </p:nvSpPr>
        <p:spPr/>
        <p:txBody>
          <a:bodyPr/>
          <a:lstStyle/>
          <a:p>
            <a:fld id="{5B001F0C-D603-7F4F-B013-14951EB6354B}" type="slidenum">
              <a:rPr lang="en-US" smtClean="0"/>
              <a:t>4</a:t>
            </a:fld>
            <a:endParaRPr lang="en-US"/>
          </a:p>
        </p:txBody>
      </p:sp>
    </p:spTree>
    <p:extLst>
      <p:ext uri="{BB962C8B-B14F-4D97-AF65-F5344CB8AC3E}">
        <p14:creationId xmlns:p14="http://schemas.microsoft.com/office/powerpoint/2010/main" val="187301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address the question on the origin of racerunner lizards in Michigan, we built on knowledge that reptiles removed ~20,00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Evidence of extensive glaciation during last glacial maximum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5</a:t>
            </a:fld>
            <a:endParaRPr lang="en-US"/>
          </a:p>
        </p:txBody>
      </p:sp>
    </p:spTree>
    <p:extLst>
      <p:ext uri="{BB962C8B-B14F-4D97-AF65-F5344CB8AC3E}">
        <p14:creationId xmlns:p14="http://schemas.microsoft.com/office/powerpoint/2010/main" val="428459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phylogenetics to investigate the evolutionary relationships between populations and hopefully inform the management of the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hypothesized two settlement pattern into Michigan, either the population is the result of a post glacial northward expansion from Indiana,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Indiana and Michigan once formed a native and continuous presentation that has since been fragmented and lizards only persist in the park as a refuge.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predicted that if phylogenetic results group Michigan samples more closely with Indiana, then this would reflect a native population</a:t>
            </a:r>
          </a:p>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6</a:t>
            </a:fld>
            <a:endParaRPr lang="en-US"/>
          </a:p>
        </p:txBody>
      </p:sp>
    </p:spTree>
    <p:extLst>
      <p:ext uri="{BB962C8B-B14F-4D97-AF65-F5344CB8AC3E}">
        <p14:creationId xmlns:p14="http://schemas.microsoft.com/office/powerpoint/2010/main" val="333780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predicted that if phylogenetic results group Michigan with samples from anywhere in the Range that is not Indiana, then this would reflect a recent anthropogenic introduction.</a:t>
            </a:r>
          </a:p>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7</a:t>
            </a:fld>
            <a:endParaRPr lang="en-US"/>
          </a:p>
        </p:txBody>
      </p:sp>
    </p:spTree>
    <p:extLst>
      <p:ext uri="{BB962C8B-B14F-4D97-AF65-F5344CB8AC3E}">
        <p14:creationId xmlns:p14="http://schemas.microsoft.com/office/powerpoint/2010/main" val="3978739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these scenarios, we collected 46 samples from 40 localities. The red dots on this map reflect sampling locations and the green overlay is the general range map of six lined racerunner lizards.</a:t>
            </a:r>
          </a:p>
          <a:p>
            <a:r>
              <a:rPr lang="en-US" dirty="0"/>
              <a:t>As you can see, we were able to generally collect samples throughout the range to test our hypotheses. However, to the best of our knowledge no samples from Missouri, closest samples from Eastern Kansas</a:t>
            </a:r>
          </a:p>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8</a:t>
            </a:fld>
            <a:endParaRPr lang="en-US"/>
          </a:p>
        </p:txBody>
      </p:sp>
    </p:spTree>
    <p:extLst>
      <p:ext uri="{BB962C8B-B14F-4D97-AF65-F5344CB8AC3E}">
        <p14:creationId xmlns:p14="http://schemas.microsoft.com/office/powerpoint/2010/main" val="1859675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buFont typeface="Arial" panose="020B0604020202020204" pitchFamily="34" charset="0"/>
              <a:buChar char="•"/>
            </a:pPr>
            <a:r>
              <a:rPr lang="en-US" dirty="0">
                <a:solidFill>
                  <a:schemeClr val="tx1"/>
                </a:solidFill>
              </a:rPr>
              <a:t>Tissue samples were preserved either in 95% ethanol or frozen at -80℃. </a:t>
            </a:r>
          </a:p>
          <a:p>
            <a:pPr marL="742950" lvl="1" indent="-285750">
              <a:buFont typeface="Arial" panose="020B0604020202020204" pitchFamily="34" charset="0"/>
              <a:buChar char="•"/>
            </a:pPr>
            <a:r>
              <a:rPr lang="en-US" dirty="0">
                <a:solidFill>
                  <a:schemeClr val="tx1"/>
                </a:solidFill>
              </a:rPr>
              <a:t>DNA extracted and quantified using a Qubit dsDNA BR assay kit </a:t>
            </a:r>
          </a:p>
          <a:p>
            <a:pPr marL="285750" indent="-285750">
              <a:buFont typeface="Arial" panose="020B0604020202020204" pitchFamily="34" charset="0"/>
              <a:buChar char="•"/>
            </a:pPr>
            <a:r>
              <a:rPr lang="en-US" dirty="0"/>
              <a:t>8 of 46 samples failed to yield sufficient DNA</a:t>
            </a:r>
          </a:p>
          <a:p>
            <a:pPr marL="285750" indent="-285750">
              <a:buFont typeface="Arial" panose="020B0604020202020204" pitchFamily="34" charset="0"/>
              <a:buChar char="•"/>
            </a:pPr>
            <a:r>
              <a:rPr lang="en-US" dirty="0"/>
              <a:t>1 sample from Indiana (FMNH28278)</a:t>
            </a:r>
          </a:p>
          <a:p>
            <a:pPr marL="742950" lvl="1" indent="-285750">
              <a:buFont typeface="Arial" panose="020B0604020202020204" pitchFamily="34" charset="0"/>
              <a:buChar char="•"/>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5B001F0C-D603-7F4F-B013-14951EB6354B}" type="slidenum">
              <a:rPr lang="en-US" smtClean="0"/>
              <a:t>9</a:t>
            </a:fld>
            <a:endParaRPr lang="en-US"/>
          </a:p>
        </p:txBody>
      </p:sp>
    </p:spTree>
    <p:extLst>
      <p:ext uri="{BB962C8B-B14F-4D97-AF65-F5344CB8AC3E}">
        <p14:creationId xmlns:p14="http://schemas.microsoft.com/office/powerpoint/2010/main" val="2990197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5465CC-0014-6040-80D2-A92E616121FE}" type="datetime1">
              <a:rPr lang="en-US" smtClean="0"/>
              <a:t>5/4/23</a:t>
            </a:fld>
            <a:endParaRPr lang="en-US"/>
          </a:p>
        </p:txBody>
      </p:sp>
      <p:sp>
        <p:nvSpPr>
          <p:cNvPr id="5" name="Footer Placeholder 4"/>
          <p:cNvSpPr>
            <a:spLocks noGrp="1"/>
          </p:cNvSpPr>
          <p:nvPr>
            <p:ph type="ftr" sz="quarter" idx="11"/>
          </p:nvPr>
        </p:nvSpPr>
        <p:spPr>
          <a:xfrm>
            <a:off x="1127124" y="329307"/>
            <a:ext cx="5943668" cy="309201"/>
          </a:xfrm>
        </p:spPr>
        <p:txBody>
          <a:bodyPr/>
          <a:lstStyle/>
          <a:p>
            <a:endParaRPr lang="en-US"/>
          </a:p>
        </p:txBody>
      </p:sp>
      <p:sp>
        <p:nvSpPr>
          <p:cNvPr id="6" name="Slide Number Placeholder 5"/>
          <p:cNvSpPr>
            <a:spLocks noGrp="1"/>
          </p:cNvSpPr>
          <p:nvPr>
            <p:ph type="sldNum" sz="quarter" idx="12"/>
          </p:nvPr>
        </p:nvSpPr>
        <p:spPr>
          <a:xfrm>
            <a:off x="9924392" y="134930"/>
            <a:ext cx="811019" cy="503578"/>
          </a:xfrm>
        </p:spPr>
        <p:txBody>
          <a:bodyPr/>
          <a:lstStyle/>
          <a:p>
            <a:fld id="{597BA788-23A4-3449-A2A3-DA7E034E2BA5}"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06176544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8D6EE-13B0-D44F-8821-1360DD1B5A5B}" type="datetime1">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BA788-23A4-3449-A2A3-DA7E034E2BA5}" type="slidenum">
              <a:rPr lang="en-US" smtClean="0"/>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85833991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5EA32D-B67E-FB4F-B147-2525CB0E7CC2}" type="datetime1">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BA788-23A4-3449-A2A3-DA7E034E2BA5}" type="slidenum">
              <a:rPr lang="en-US" smtClean="0"/>
              <a:t>‹#›</a:t>
            </a:fld>
            <a:endParaRPr lang="en-US"/>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335679674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CBFCA3D7-0F0F-9343-893C-375FA16A2850}" type="datetime1">
              <a:rPr lang="en-US" smtClean="0"/>
              <a:t>5/4/23</a:t>
            </a:fld>
            <a:endParaRPr lang="en-US"/>
          </a:p>
        </p:txBody>
      </p:sp>
      <p:sp>
        <p:nvSpPr>
          <p:cNvPr id="5" name="Footer Placeholder 4"/>
          <p:cNvSpPr>
            <a:spLocks noGrp="1"/>
          </p:cNvSpPr>
          <p:nvPr>
            <p:ph type="ftr" sz="quarter" idx="11"/>
          </p:nvPr>
        </p:nvSpPr>
        <p:spPr/>
        <p:txBody>
          <a:bodyPr/>
          <a:lstStyle>
            <a:lvl1pPr>
              <a:defRPr sz="1200"/>
            </a:lvl1pPr>
          </a:lstStyle>
          <a:p>
            <a:endParaRPr lang="en-US"/>
          </a:p>
        </p:txBody>
      </p:sp>
      <p:sp>
        <p:nvSpPr>
          <p:cNvPr id="6" name="Slide Number Placeholder 5"/>
          <p:cNvSpPr>
            <a:spLocks noGrp="1"/>
          </p:cNvSpPr>
          <p:nvPr>
            <p:ph type="sldNum" sz="quarter" idx="12"/>
          </p:nvPr>
        </p:nvSpPr>
        <p:spPr/>
        <p:txBody>
          <a:bodyPr/>
          <a:lstStyle/>
          <a:p>
            <a:fld id="{597BA788-23A4-3449-A2A3-DA7E034E2BA5}" type="slidenum">
              <a:rPr lang="en-US" smtClean="0"/>
              <a:t>‹#›</a:t>
            </a:fld>
            <a:endParaRPr lang="en-US"/>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46062483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7AE940-544A-9246-992C-82428421E983}" type="datetime1">
              <a:rPr lang="en-US" smtClean="0"/>
              <a:t>5/4/23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7BA788-23A4-3449-A2A3-DA7E034E2BA5}"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22753939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EBDF52-A147-D742-9EBE-FE4C9E3BA118}" type="datetime1">
              <a:rPr lang="en-US" smtClean="0"/>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BA788-23A4-3449-A2A3-DA7E034E2BA5}"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62282888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AF01BB-B48A-B446-A1B7-6F4B39091204}" type="datetime1">
              <a:rPr lang="en-US" smtClean="0"/>
              <a:t>5/4/23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7BA788-23A4-3449-A2A3-DA7E034E2BA5}" type="slidenum">
              <a:rPr lang="en-US" smtClean="0"/>
              <a:t>‹#›</a:t>
            </a:fld>
            <a:endParaRPr 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96983585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A8A816-CF3A-CC4D-B506-1D026BD2A321}" type="datetime1">
              <a:rPr lang="en-US" smtClean="0"/>
              <a:t>5/4/23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7BA788-23A4-3449-A2A3-DA7E034E2BA5}" type="slidenum">
              <a:rPr lang="en-US" smtClean="0"/>
              <a:t>‹#›</a:t>
            </a:fld>
            <a:endParaRPr 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63656802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57563A-AA15-4C4E-9372-C1094CD4B7B3}" type="datetime1">
              <a:rPr lang="en-US" smtClean="0"/>
              <a:t>5/4/23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7BA788-23A4-3449-A2A3-DA7E034E2BA5}" type="slidenum">
              <a:rPr lang="en-US" smtClean="0"/>
              <a:t>‹#›</a:t>
            </a:fld>
            <a:endParaRPr lang="en-US"/>
          </a:p>
        </p:txBody>
      </p:sp>
    </p:spTree>
    <p:extLst>
      <p:ext uri="{BB962C8B-B14F-4D97-AF65-F5344CB8AC3E}">
        <p14:creationId xmlns:p14="http://schemas.microsoft.com/office/powerpoint/2010/main" val="122238003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543779-2316-784E-ACAF-CD444884C7FE}" type="datetime1">
              <a:rPr lang="en-US" smtClean="0"/>
              <a:t>5/4/23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7BA788-23A4-3449-A2A3-DA7E034E2BA5}"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30742979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E019EF44-0616-A349-9119-F1F6E1DD3EC8}" type="datetime1">
              <a:rPr lang="en-US" smtClean="0"/>
              <a:t>5/4/23</a:t>
            </a:fld>
            <a:endParaRPr lang="en-US"/>
          </a:p>
        </p:txBody>
      </p:sp>
      <p:sp>
        <p:nvSpPr>
          <p:cNvPr id="6" name="Footer Placeholder 5"/>
          <p:cNvSpPr>
            <a:spLocks noGrp="1"/>
          </p:cNvSpPr>
          <p:nvPr>
            <p:ph type="ftr" sz="quarter" idx="11"/>
          </p:nvPr>
        </p:nvSpPr>
        <p:spPr>
          <a:xfrm>
            <a:off x="1125300" y="318640"/>
            <a:ext cx="4877818" cy="320931"/>
          </a:xfrm>
        </p:spPr>
        <p:txBody>
          <a:bodyPr/>
          <a:lstStyle/>
          <a:p>
            <a:endParaRPr lang="en-US"/>
          </a:p>
        </p:txBody>
      </p:sp>
      <p:sp>
        <p:nvSpPr>
          <p:cNvPr id="7" name="Slide Number Placeholder 6"/>
          <p:cNvSpPr>
            <a:spLocks noGrp="1"/>
          </p:cNvSpPr>
          <p:nvPr>
            <p:ph type="sldNum" sz="quarter" idx="12"/>
          </p:nvPr>
        </p:nvSpPr>
        <p:spPr>
          <a:xfrm>
            <a:off x="6176794" y="137408"/>
            <a:ext cx="811019" cy="503578"/>
          </a:xfrm>
        </p:spPr>
        <p:txBody>
          <a:bodyPr/>
          <a:lstStyle/>
          <a:p>
            <a:fld id="{597BA788-23A4-3449-A2A3-DA7E034E2BA5}" type="slidenum">
              <a:rPr lang="en-US" smtClean="0"/>
              <a:t>‹#›</a:t>
            </a:fld>
            <a:endParaRPr 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35892336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5861447-0719-614E-9990-B80D76970DB7}" type="datetime1">
              <a:rPr lang="en-US" smtClean="0"/>
              <a:t>5/4/23</a:t>
            </a:fld>
            <a:endParaRPr lang="en-US"/>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597BA788-23A4-3449-A2A3-DA7E034E2BA5}" type="slidenum">
              <a:rPr lang="en-US" smtClean="0"/>
              <a:t>‹#›</a:t>
            </a:fld>
            <a:endParaRPr lang="en-US"/>
          </a:p>
        </p:txBody>
      </p:sp>
    </p:spTree>
    <p:extLst>
      <p:ext uri="{BB962C8B-B14F-4D97-AF65-F5344CB8AC3E}">
        <p14:creationId xmlns:p14="http://schemas.microsoft.com/office/powerpoint/2010/main" val="41912696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emf"/><Relationship Id="rId5" Type="http://schemas.openxmlformats.org/officeDocument/2006/relationships/image" Target="../media/image10.emf"/><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8ADE-8F57-F54B-ADAE-A963F82D667B}"/>
              </a:ext>
            </a:extLst>
          </p:cNvPr>
          <p:cNvSpPr>
            <a:spLocks noGrp="1"/>
          </p:cNvSpPr>
          <p:nvPr>
            <p:ph type="ctrTitle"/>
          </p:nvPr>
        </p:nvSpPr>
        <p:spPr>
          <a:xfrm>
            <a:off x="227080" y="883444"/>
            <a:ext cx="12192000" cy="3345107"/>
          </a:xfrm>
        </p:spPr>
        <p:txBody>
          <a:bodyPr>
            <a:normAutofit/>
          </a:bodyPr>
          <a:lstStyle/>
          <a:p>
            <a:r>
              <a:rPr lang="en-US" sz="6000" b="1" dirty="0">
                <a:latin typeface="Times New Roman" panose="02020603050405020304" pitchFamily="18" charset="0"/>
                <a:cs typeface="Times New Roman" panose="02020603050405020304" pitchFamily="18" charset="0"/>
              </a:rPr>
              <a:t>Are Critically Imperiled Six-Lined Racerunner Lizards (</a:t>
            </a:r>
            <a:r>
              <a:rPr lang="en-US" sz="6000" b="1" i="1" dirty="0" err="1">
                <a:latin typeface="Times New Roman" panose="02020603050405020304" pitchFamily="18" charset="0"/>
                <a:cs typeface="Times New Roman" panose="02020603050405020304" pitchFamily="18" charset="0"/>
              </a:rPr>
              <a:t>Aspidoscelis</a:t>
            </a:r>
            <a:r>
              <a:rPr lang="en-US" sz="6000" b="1" i="1" dirty="0">
                <a:latin typeface="Times New Roman" panose="02020603050405020304" pitchFamily="18" charset="0"/>
                <a:cs typeface="Times New Roman" panose="02020603050405020304" pitchFamily="18" charset="0"/>
              </a:rPr>
              <a:t> </a:t>
            </a:r>
            <a:r>
              <a:rPr lang="en-US" sz="6000" b="1" i="1" dirty="0" err="1">
                <a:latin typeface="Times New Roman" panose="02020603050405020304" pitchFamily="18" charset="0"/>
                <a:cs typeface="Times New Roman" panose="02020603050405020304" pitchFamily="18" charset="0"/>
              </a:rPr>
              <a:t>sexlineatus</a:t>
            </a:r>
            <a:r>
              <a:rPr lang="en-US" sz="6000" b="1" dirty="0">
                <a:latin typeface="Times New Roman" panose="02020603050405020304" pitchFamily="18" charset="0"/>
                <a:cs typeface="Times New Roman" panose="02020603050405020304" pitchFamily="18" charset="0"/>
              </a:rPr>
              <a:t>) Native or Introduced to Michigan?</a:t>
            </a:r>
          </a:p>
        </p:txBody>
      </p:sp>
      <p:sp>
        <p:nvSpPr>
          <p:cNvPr id="3" name="Subtitle 2">
            <a:extLst>
              <a:ext uri="{FF2B5EF4-FFF2-40B4-BE49-F238E27FC236}">
                <a16:creationId xmlns:a16="http://schemas.microsoft.com/office/drawing/2014/main" id="{139AF30B-AC73-FA41-A2B4-24F426FF1348}"/>
              </a:ext>
            </a:extLst>
          </p:cNvPr>
          <p:cNvSpPr>
            <a:spLocks noGrp="1"/>
          </p:cNvSpPr>
          <p:nvPr>
            <p:ph type="subTitle" idx="1"/>
          </p:nvPr>
        </p:nvSpPr>
        <p:spPr>
          <a:xfrm>
            <a:off x="0" y="4541736"/>
            <a:ext cx="8637072" cy="1071095"/>
          </a:xfrm>
        </p:spPr>
        <p:txBody>
          <a:bodyPr>
            <a:normAutofit/>
          </a:bodyPr>
          <a:lstStyle/>
          <a:p>
            <a:r>
              <a:rPr lang="en-US" b="1" dirty="0"/>
              <a:t>Quinn S. Moon</a:t>
            </a:r>
            <a:r>
              <a:rPr lang="en-US" b="1" baseline="30000" dirty="0"/>
              <a:t>1</a:t>
            </a:r>
            <a:r>
              <a:rPr lang="en-US" b="1" dirty="0"/>
              <a:t>, Anthony J. Barley</a:t>
            </a:r>
            <a:r>
              <a:rPr lang="en-US" b="1" baseline="30000" dirty="0"/>
              <a:t>2</a:t>
            </a:r>
            <a:r>
              <a:rPr lang="en-US" b="1" dirty="0"/>
              <a:t>, Robert C. Thomson</a:t>
            </a:r>
            <a:r>
              <a:rPr lang="en-US" b="1" baseline="30000" dirty="0"/>
              <a:t>1</a:t>
            </a:r>
            <a:br>
              <a:rPr lang="en-US" b="1" dirty="0"/>
            </a:br>
            <a:r>
              <a:rPr lang="en-US" i="1" baseline="30000" dirty="0"/>
              <a:t>1</a:t>
            </a:r>
            <a:r>
              <a:rPr lang="en-US" i="1" dirty="0"/>
              <a:t>University of Hawaiʻi at </a:t>
            </a:r>
            <a:r>
              <a:rPr lang="en-US" i="1" dirty="0" err="1"/>
              <a:t>Mānoa</a:t>
            </a:r>
            <a:r>
              <a:rPr lang="en-US" i="1" dirty="0"/>
              <a:t>, </a:t>
            </a:r>
            <a:r>
              <a:rPr lang="en-US" i="1" baseline="30000" dirty="0"/>
              <a:t>2</a:t>
            </a:r>
            <a:r>
              <a:rPr lang="en-US" i="1" dirty="0"/>
              <a:t>Arizona State University, West Campus </a:t>
            </a:r>
            <a:endParaRPr lang="en-US" dirty="0"/>
          </a:p>
          <a:p>
            <a:endParaRPr lang="en-US" dirty="0"/>
          </a:p>
        </p:txBody>
      </p:sp>
      <p:pic>
        <p:nvPicPr>
          <p:cNvPr id="7" name="Picture 6">
            <a:extLst>
              <a:ext uri="{FF2B5EF4-FFF2-40B4-BE49-F238E27FC236}">
                <a16:creationId xmlns:a16="http://schemas.microsoft.com/office/drawing/2014/main" id="{2C588829-44D3-9D48-B12B-94F450AF85E4}"/>
              </a:ext>
            </a:extLst>
          </p:cNvPr>
          <p:cNvPicPr>
            <a:picLocks noChangeAspect="1"/>
          </p:cNvPicPr>
          <p:nvPr/>
        </p:nvPicPr>
        <p:blipFill rotWithShape="1">
          <a:blip r:embed="rId3"/>
          <a:srcRect l="2118" t="14872" r="7731" b="15898"/>
          <a:stretch/>
        </p:blipFill>
        <p:spPr>
          <a:xfrm>
            <a:off x="8076616" y="3602182"/>
            <a:ext cx="3916091" cy="2323834"/>
          </a:xfrm>
          <a:prstGeom prst="rect">
            <a:avLst/>
          </a:prstGeom>
        </p:spPr>
      </p:pic>
      <p:sp>
        <p:nvSpPr>
          <p:cNvPr id="5" name="Slide Number Placeholder 4">
            <a:extLst>
              <a:ext uri="{FF2B5EF4-FFF2-40B4-BE49-F238E27FC236}">
                <a16:creationId xmlns:a16="http://schemas.microsoft.com/office/drawing/2014/main" id="{9FF4BE92-8C3E-6E44-96A2-16942EAD8D33}"/>
              </a:ext>
            </a:extLst>
          </p:cNvPr>
          <p:cNvSpPr>
            <a:spLocks noGrp="1"/>
          </p:cNvSpPr>
          <p:nvPr>
            <p:ph type="sldNum" sz="quarter" idx="12"/>
          </p:nvPr>
        </p:nvSpPr>
        <p:spPr>
          <a:xfrm flipV="1">
            <a:off x="736849" y="6141526"/>
            <a:ext cx="4052865" cy="210917"/>
          </a:xfrm>
        </p:spPr>
        <p:txBody>
          <a:bodyPr/>
          <a:lstStyle/>
          <a:p>
            <a:endParaRPr lang="en-US" dirty="0"/>
          </a:p>
        </p:txBody>
      </p:sp>
    </p:spTree>
    <p:extLst>
      <p:ext uri="{BB962C8B-B14F-4D97-AF65-F5344CB8AC3E}">
        <p14:creationId xmlns:p14="http://schemas.microsoft.com/office/powerpoint/2010/main" val="3342218417"/>
      </p:ext>
    </p:extLst>
  </p:cSld>
  <p:clrMapOvr>
    <a:masterClrMapping/>
  </p:clrMapOvr>
  <mc:AlternateContent xmlns:mc="http://schemas.openxmlformats.org/markup-compatibility/2006" xmlns:p14="http://schemas.microsoft.com/office/powerpoint/2010/main">
    <mc:Choice Requires="p14">
      <p:transition spd="med" p14:dur="700" advTm="8468">
        <p:fade/>
      </p:transition>
    </mc:Choice>
    <mc:Fallback xmlns="">
      <p:transition spd="med" advTm="846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1320799" y="-1457766"/>
            <a:ext cx="8619060" cy="2050065"/>
          </a:xfrm>
        </p:spPr>
        <p:txBody>
          <a:bodyPr/>
          <a:lstStyle/>
          <a:p>
            <a:r>
              <a:rPr lang="en-US" b="1" dirty="0"/>
              <a:t>Methods</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4162843" y="3081365"/>
            <a:ext cx="6452454" cy="5855993"/>
          </a:xfrm>
        </p:spPr>
        <p:txBody>
          <a:bodyPr>
            <a:normAutofit/>
          </a:bodyPr>
          <a:lstStyle/>
          <a:p>
            <a:pPr marL="285750" indent="-285750">
              <a:buFont typeface="Arial" panose="020B0604020202020204" pitchFamily="34" charset="0"/>
              <a:buChar char="•"/>
            </a:pPr>
            <a:endParaRPr lang="en-US" dirty="0">
              <a:solidFill>
                <a:schemeClr val="tx1"/>
              </a:solidFill>
            </a:endParaRPr>
          </a:p>
        </p:txBody>
      </p:sp>
      <p:pic>
        <p:nvPicPr>
          <p:cNvPr id="7" name="Picture 6">
            <a:extLst>
              <a:ext uri="{FF2B5EF4-FFF2-40B4-BE49-F238E27FC236}">
                <a16:creationId xmlns:a16="http://schemas.microsoft.com/office/drawing/2014/main" id="{2F569596-0B25-7B4D-A130-FC365F9463D1}"/>
              </a:ext>
            </a:extLst>
          </p:cNvPr>
          <p:cNvPicPr>
            <a:picLocks noChangeAspect="1"/>
          </p:cNvPicPr>
          <p:nvPr/>
        </p:nvPicPr>
        <p:blipFill rotWithShape="1">
          <a:blip r:embed="rId3"/>
          <a:srcRect l="4557" t="7829" r="3722" b="15330"/>
          <a:stretch/>
        </p:blipFill>
        <p:spPr>
          <a:xfrm>
            <a:off x="5173426" y="1192100"/>
            <a:ext cx="6357021" cy="4111452"/>
          </a:xfrm>
          <a:prstGeom prst="rect">
            <a:avLst/>
          </a:prstGeom>
        </p:spPr>
      </p:pic>
      <p:sp>
        <p:nvSpPr>
          <p:cNvPr id="4" name="Rounded Rectangle 3">
            <a:extLst>
              <a:ext uri="{FF2B5EF4-FFF2-40B4-BE49-F238E27FC236}">
                <a16:creationId xmlns:a16="http://schemas.microsoft.com/office/drawing/2014/main" id="{C7D78CC3-77CB-5144-BC03-859254FE030B}"/>
              </a:ext>
            </a:extLst>
          </p:cNvPr>
          <p:cNvSpPr/>
          <p:nvPr/>
        </p:nvSpPr>
        <p:spPr>
          <a:xfrm>
            <a:off x="800100" y="643022"/>
            <a:ext cx="3200400" cy="715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3E4ED523-10D0-9340-A6AB-DAAA05B09909}"/>
              </a:ext>
            </a:extLst>
          </p:cNvPr>
          <p:cNvSpPr/>
          <p:nvPr/>
        </p:nvSpPr>
        <p:spPr>
          <a:xfrm>
            <a:off x="756516" y="1907239"/>
            <a:ext cx="3200400" cy="715878"/>
          </a:xfrm>
          <a:prstGeom prst="roundRect">
            <a:avLst/>
          </a:prstGeom>
          <a:solidFill>
            <a:srgbClr val="EEA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0422A0C-79CC-9F4C-B5E3-5BAAE7A55963}"/>
              </a:ext>
            </a:extLst>
          </p:cNvPr>
          <p:cNvSpPr txBox="1"/>
          <p:nvPr/>
        </p:nvSpPr>
        <p:spPr>
          <a:xfrm>
            <a:off x="1733071" y="1997922"/>
            <a:ext cx="2463800" cy="369332"/>
          </a:xfrm>
          <a:prstGeom prst="rect">
            <a:avLst/>
          </a:prstGeom>
          <a:noFill/>
        </p:spPr>
        <p:txBody>
          <a:bodyPr wrap="square" rtlCol="0">
            <a:spAutoFit/>
          </a:bodyPr>
          <a:lstStyle/>
          <a:p>
            <a:r>
              <a:rPr lang="en-US" b="1" dirty="0" err="1"/>
              <a:t>ddRAD</a:t>
            </a:r>
            <a:endParaRPr lang="en-US" b="1" dirty="0"/>
          </a:p>
        </p:txBody>
      </p:sp>
      <p:sp>
        <p:nvSpPr>
          <p:cNvPr id="15" name="TextBox 14">
            <a:extLst>
              <a:ext uri="{FF2B5EF4-FFF2-40B4-BE49-F238E27FC236}">
                <a16:creationId xmlns:a16="http://schemas.microsoft.com/office/drawing/2014/main" id="{7D00A3A8-DDED-4E49-8834-9867A93DB2C4}"/>
              </a:ext>
            </a:extLst>
          </p:cNvPr>
          <p:cNvSpPr txBox="1"/>
          <p:nvPr/>
        </p:nvSpPr>
        <p:spPr>
          <a:xfrm>
            <a:off x="1439563" y="822768"/>
            <a:ext cx="2463800" cy="369332"/>
          </a:xfrm>
          <a:prstGeom prst="rect">
            <a:avLst/>
          </a:prstGeom>
          <a:noFill/>
        </p:spPr>
        <p:txBody>
          <a:bodyPr wrap="square" rtlCol="0">
            <a:spAutoFit/>
          </a:bodyPr>
          <a:lstStyle/>
          <a:p>
            <a:r>
              <a:rPr lang="en-US" b="1" dirty="0"/>
              <a:t>DNA Extraction</a:t>
            </a:r>
          </a:p>
        </p:txBody>
      </p:sp>
      <p:sp>
        <p:nvSpPr>
          <p:cNvPr id="19" name="Down Arrow 18">
            <a:extLst>
              <a:ext uri="{FF2B5EF4-FFF2-40B4-BE49-F238E27FC236}">
                <a16:creationId xmlns:a16="http://schemas.microsoft.com/office/drawing/2014/main" id="{D784F884-DF11-6347-B6A2-97C036934E1C}"/>
              </a:ext>
            </a:extLst>
          </p:cNvPr>
          <p:cNvSpPr/>
          <p:nvPr/>
        </p:nvSpPr>
        <p:spPr>
          <a:xfrm>
            <a:off x="2216150" y="1450586"/>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D874B9E8-A571-0C41-B9B7-A81633AA95CD}"/>
              </a:ext>
            </a:extLst>
          </p:cNvPr>
          <p:cNvSpPr/>
          <p:nvPr/>
        </p:nvSpPr>
        <p:spPr>
          <a:xfrm>
            <a:off x="2152170" y="2706342"/>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671F5841-F39C-684E-8F6C-2F5080E9D8E5}"/>
              </a:ext>
            </a:extLst>
          </p:cNvPr>
          <p:cNvSpPr>
            <a:spLocks noGrp="1"/>
          </p:cNvSpPr>
          <p:nvPr>
            <p:ph type="sldNum" sz="quarter" idx="12"/>
          </p:nvPr>
        </p:nvSpPr>
        <p:spPr>
          <a:xfrm>
            <a:off x="11380981" y="6354422"/>
            <a:ext cx="811019" cy="503578"/>
          </a:xfrm>
        </p:spPr>
        <p:txBody>
          <a:bodyPr/>
          <a:lstStyle/>
          <a:p>
            <a:r>
              <a:rPr lang="en-US" dirty="0"/>
              <a:t>6</a:t>
            </a:r>
          </a:p>
        </p:txBody>
      </p:sp>
    </p:spTree>
    <p:extLst>
      <p:ext uri="{BB962C8B-B14F-4D97-AF65-F5344CB8AC3E}">
        <p14:creationId xmlns:p14="http://schemas.microsoft.com/office/powerpoint/2010/main" val="3680633405"/>
      </p:ext>
    </p:extLst>
  </p:cSld>
  <p:clrMapOvr>
    <a:masterClrMapping/>
  </p:clrMapOvr>
  <mc:AlternateContent xmlns:mc="http://schemas.openxmlformats.org/markup-compatibility/2006" xmlns:p14="http://schemas.microsoft.com/office/powerpoint/2010/main">
    <mc:Choice Requires="p14">
      <p:transition spd="med" p14:dur="700" advTm="1502">
        <p:fade/>
      </p:transition>
    </mc:Choice>
    <mc:Fallback xmlns="">
      <p:transition spd="med" advTm="1502">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1320799" y="-1457766"/>
            <a:ext cx="8619060" cy="2050065"/>
          </a:xfrm>
        </p:spPr>
        <p:txBody>
          <a:bodyPr/>
          <a:lstStyle/>
          <a:p>
            <a:r>
              <a:rPr lang="en-US" b="1" dirty="0"/>
              <a:t>Methods</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4162843" y="3081365"/>
            <a:ext cx="6452454" cy="5855993"/>
          </a:xfrm>
        </p:spPr>
        <p:txBody>
          <a:bodyPr>
            <a:normAutofit/>
          </a:bodyPr>
          <a:lstStyle/>
          <a:p>
            <a:pPr marL="285750" indent="-285750">
              <a:buFont typeface="Arial" panose="020B0604020202020204" pitchFamily="34" charset="0"/>
              <a:buChar char="•"/>
            </a:pPr>
            <a:endParaRPr lang="en-US" dirty="0">
              <a:solidFill>
                <a:schemeClr val="tx1"/>
              </a:solidFill>
            </a:endParaRPr>
          </a:p>
        </p:txBody>
      </p:sp>
      <p:sp>
        <p:nvSpPr>
          <p:cNvPr id="4" name="Rounded Rectangle 3">
            <a:extLst>
              <a:ext uri="{FF2B5EF4-FFF2-40B4-BE49-F238E27FC236}">
                <a16:creationId xmlns:a16="http://schemas.microsoft.com/office/drawing/2014/main" id="{C7D78CC3-77CB-5144-BC03-859254FE030B}"/>
              </a:ext>
            </a:extLst>
          </p:cNvPr>
          <p:cNvSpPr/>
          <p:nvPr/>
        </p:nvSpPr>
        <p:spPr>
          <a:xfrm>
            <a:off x="800100" y="643022"/>
            <a:ext cx="3200400" cy="715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3E4ED523-10D0-9340-A6AB-DAAA05B09909}"/>
              </a:ext>
            </a:extLst>
          </p:cNvPr>
          <p:cNvSpPr/>
          <p:nvPr/>
        </p:nvSpPr>
        <p:spPr>
          <a:xfrm>
            <a:off x="756516" y="1907239"/>
            <a:ext cx="3200400" cy="715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56D8C420-761D-2942-B4A3-1B796CBB75C0}"/>
              </a:ext>
            </a:extLst>
          </p:cNvPr>
          <p:cNvSpPr/>
          <p:nvPr/>
        </p:nvSpPr>
        <p:spPr>
          <a:xfrm>
            <a:off x="736987" y="3127013"/>
            <a:ext cx="3200400" cy="715878"/>
          </a:xfrm>
          <a:prstGeom prst="roundRect">
            <a:avLst/>
          </a:prstGeom>
          <a:solidFill>
            <a:srgbClr val="EEA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0422A0C-79CC-9F4C-B5E3-5BAAE7A55963}"/>
              </a:ext>
            </a:extLst>
          </p:cNvPr>
          <p:cNvSpPr txBox="1"/>
          <p:nvPr/>
        </p:nvSpPr>
        <p:spPr>
          <a:xfrm>
            <a:off x="1733071" y="1997922"/>
            <a:ext cx="2463800" cy="369332"/>
          </a:xfrm>
          <a:prstGeom prst="rect">
            <a:avLst/>
          </a:prstGeom>
          <a:noFill/>
        </p:spPr>
        <p:txBody>
          <a:bodyPr wrap="square" rtlCol="0">
            <a:spAutoFit/>
          </a:bodyPr>
          <a:lstStyle/>
          <a:p>
            <a:r>
              <a:rPr lang="en-US" b="1" dirty="0" err="1"/>
              <a:t>ddRAD</a:t>
            </a:r>
            <a:endParaRPr lang="en-US" b="1" dirty="0"/>
          </a:p>
        </p:txBody>
      </p:sp>
      <p:sp>
        <p:nvSpPr>
          <p:cNvPr id="15" name="TextBox 14">
            <a:extLst>
              <a:ext uri="{FF2B5EF4-FFF2-40B4-BE49-F238E27FC236}">
                <a16:creationId xmlns:a16="http://schemas.microsoft.com/office/drawing/2014/main" id="{7D00A3A8-DDED-4E49-8834-9867A93DB2C4}"/>
              </a:ext>
            </a:extLst>
          </p:cNvPr>
          <p:cNvSpPr txBox="1"/>
          <p:nvPr/>
        </p:nvSpPr>
        <p:spPr>
          <a:xfrm>
            <a:off x="1439563" y="822768"/>
            <a:ext cx="2463800" cy="369332"/>
          </a:xfrm>
          <a:prstGeom prst="rect">
            <a:avLst/>
          </a:prstGeom>
          <a:noFill/>
        </p:spPr>
        <p:txBody>
          <a:bodyPr wrap="square" rtlCol="0">
            <a:spAutoFit/>
          </a:bodyPr>
          <a:lstStyle/>
          <a:p>
            <a:r>
              <a:rPr lang="en-US" b="1" dirty="0"/>
              <a:t>DNA Extraction</a:t>
            </a:r>
          </a:p>
        </p:txBody>
      </p:sp>
      <p:sp>
        <p:nvSpPr>
          <p:cNvPr id="16" name="TextBox 15">
            <a:extLst>
              <a:ext uri="{FF2B5EF4-FFF2-40B4-BE49-F238E27FC236}">
                <a16:creationId xmlns:a16="http://schemas.microsoft.com/office/drawing/2014/main" id="{061BDE38-C501-D243-8E38-BFD7AB868427}"/>
              </a:ext>
            </a:extLst>
          </p:cNvPr>
          <p:cNvSpPr txBox="1"/>
          <p:nvPr/>
        </p:nvSpPr>
        <p:spPr>
          <a:xfrm>
            <a:off x="1320799" y="3316592"/>
            <a:ext cx="2463800" cy="369332"/>
          </a:xfrm>
          <a:prstGeom prst="rect">
            <a:avLst/>
          </a:prstGeom>
          <a:noFill/>
        </p:spPr>
        <p:txBody>
          <a:bodyPr wrap="square" rtlCol="0">
            <a:spAutoFit/>
          </a:bodyPr>
          <a:lstStyle/>
          <a:p>
            <a:r>
              <a:rPr lang="en-US" b="1" dirty="0"/>
              <a:t>DNA Sequencing</a:t>
            </a:r>
          </a:p>
        </p:txBody>
      </p:sp>
      <p:sp>
        <p:nvSpPr>
          <p:cNvPr id="19" name="Down Arrow 18">
            <a:extLst>
              <a:ext uri="{FF2B5EF4-FFF2-40B4-BE49-F238E27FC236}">
                <a16:creationId xmlns:a16="http://schemas.microsoft.com/office/drawing/2014/main" id="{D784F884-DF11-6347-B6A2-97C036934E1C}"/>
              </a:ext>
            </a:extLst>
          </p:cNvPr>
          <p:cNvSpPr/>
          <p:nvPr/>
        </p:nvSpPr>
        <p:spPr>
          <a:xfrm>
            <a:off x="2216150" y="1450586"/>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C8C3470F-8155-4F47-8C74-BD2FDCE5D94B}"/>
              </a:ext>
            </a:extLst>
          </p:cNvPr>
          <p:cNvSpPr/>
          <p:nvPr/>
        </p:nvSpPr>
        <p:spPr>
          <a:xfrm>
            <a:off x="2152170" y="3978487"/>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D874B9E8-A571-0C41-B9B7-A81633AA95CD}"/>
              </a:ext>
            </a:extLst>
          </p:cNvPr>
          <p:cNvSpPr/>
          <p:nvPr/>
        </p:nvSpPr>
        <p:spPr>
          <a:xfrm>
            <a:off x="2152170" y="2706342"/>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CF94B0F2-223D-4247-8E64-8751A4A05DBF}"/>
              </a:ext>
            </a:extLst>
          </p:cNvPr>
          <p:cNvSpPr>
            <a:spLocks noGrp="1"/>
          </p:cNvSpPr>
          <p:nvPr>
            <p:ph type="sldNum" sz="quarter" idx="12"/>
          </p:nvPr>
        </p:nvSpPr>
        <p:spPr>
          <a:xfrm>
            <a:off x="11380981" y="6354422"/>
            <a:ext cx="811019" cy="503578"/>
          </a:xfrm>
        </p:spPr>
        <p:txBody>
          <a:bodyPr/>
          <a:lstStyle/>
          <a:p>
            <a:r>
              <a:rPr lang="en-US" dirty="0"/>
              <a:t>7</a:t>
            </a:r>
          </a:p>
        </p:txBody>
      </p:sp>
      <p:pic>
        <p:nvPicPr>
          <p:cNvPr id="24" name="Picture 23">
            <a:extLst>
              <a:ext uri="{FF2B5EF4-FFF2-40B4-BE49-F238E27FC236}">
                <a16:creationId xmlns:a16="http://schemas.microsoft.com/office/drawing/2014/main" id="{AB32ACBC-CFD7-C840-A27A-0E80CE1AD044}"/>
              </a:ext>
            </a:extLst>
          </p:cNvPr>
          <p:cNvPicPr>
            <a:picLocks noChangeAspect="1"/>
          </p:cNvPicPr>
          <p:nvPr/>
        </p:nvPicPr>
        <p:blipFill>
          <a:blip r:embed="rId3"/>
          <a:stretch>
            <a:fillRect/>
          </a:stretch>
        </p:blipFill>
        <p:spPr>
          <a:xfrm>
            <a:off x="4540728" y="1831586"/>
            <a:ext cx="7342464" cy="3374207"/>
          </a:xfrm>
          <a:prstGeom prst="rect">
            <a:avLst/>
          </a:prstGeom>
        </p:spPr>
      </p:pic>
    </p:spTree>
    <p:extLst>
      <p:ext uri="{BB962C8B-B14F-4D97-AF65-F5344CB8AC3E}">
        <p14:creationId xmlns:p14="http://schemas.microsoft.com/office/powerpoint/2010/main" val="2046834815"/>
      </p:ext>
    </p:extLst>
  </p:cSld>
  <p:clrMapOvr>
    <a:masterClrMapping/>
  </p:clrMapOvr>
  <mc:AlternateContent xmlns:mc="http://schemas.openxmlformats.org/markup-compatibility/2006" xmlns:p14="http://schemas.microsoft.com/office/powerpoint/2010/main">
    <mc:Choice Requires="p14">
      <p:transition spd="med" p14:dur="700" advTm="1502">
        <p:fade/>
      </p:transition>
    </mc:Choice>
    <mc:Fallback xmlns="">
      <p:transition spd="med" advTm="1502">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1320799" y="-1457766"/>
            <a:ext cx="8619060" cy="2050065"/>
          </a:xfrm>
        </p:spPr>
        <p:txBody>
          <a:bodyPr/>
          <a:lstStyle/>
          <a:p>
            <a:r>
              <a:rPr lang="en-US" b="1" dirty="0"/>
              <a:t>Methods</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4162843" y="3081365"/>
            <a:ext cx="6452454" cy="5855993"/>
          </a:xfrm>
        </p:spPr>
        <p:txBody>
          <a:bodyPr>
            <a:normAutofit/>
          </a:bodyPr>
          <a:lstStyle/>
          <a:p>
            <a:pPr marL="285750" indent="-285750">
              <a:buFont typeface="Arial" panose="020B0604020202020204" pitchFamily="34" charset="0"/>
              <a:buChar char="•"/>
            </a:pPr>
            <a:endParaRPr lang="en-US" dirty="0">
              <a:solidFill>
                <a:schemeClr val="tx1"/>
              </a:solidFill>
            </a:endParaRPr>
          </a:p>
        </p:txBody>
      </p:sp>
      <p:sp>
        <p:nvSpPr>
          <p:cNvPr id="4" name="Rounded Rectangle 3">
            <a:extLst>
              <a:ext uri="{FF2B5EF4-FFF2-40B4-BE49-F238E27FC236}">
                <a16:creationId xmlns:a16="http://schemas.microsoft.com/office/drawing/2014/main" id="{C7D78CC3-77CB-5144-BC03-859254FE030B}"/>
              </a:ext>
            </a:extLst>
          </p:cNvPr>
          <p:cNvSpPr/>
          <p:nvPr/>
        </p:nvSpPr>
        <p:spPr>
          <a:xfrm>
            <a:off x="800100" y="643022"/>
            <a:ext cx="3200400" cy="715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3E4ED523-10D0-9340-A6AB-DAAA05B09909}"/>
              </a:ext>
            </a:extLst>
          </p:cNvPr>
          <p:cNvSpPr/>
          <p:nvPr/>
        </p:nvSpPr>
        <p:spPr>
          <a:xfrm>
            <a:off x="756516" y="1907239"/>
            <a:ext cx="3200400" cy="715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56D8C420-761D-2942-B4A3-1B796CBB75C0}"/>
              </a:ext>
            </a:extLst>
          </p:cNvPr>
          <p:cNvSpPr/>
          <p:nvPr/>
        </p:nvSpPr>
        <p:spPr>
          <a:xfrm>
            <a:off x="736987" y="3127013"/>
            <a:ext cx="3200400" cy="715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66476294-84D2-BE49-A513-4DCA8B9DB2D1}"/>
              </a:ext>
            </a:extLst>
          </p:cNvPr>
          <p:cNvSpPr/>
          <p:nvPr/>
        </p:nvSpPr>
        <p:spPr>
          <a:xfrm>
            <a:off x="756516" y="4467468"/>
            <a:ext cx="3200400" cy="715878"/>
          </a:xfrm>
          <a:prstGeom prst="roundRect">
            <a:avLst/>
          </a:prstGeom>
          <a:solidFill>
            <a:srgbClr val="EEA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0422A0C-79CC-9F4C-B5E3-5BAAE7A55963}"/>
              </a:ext>
            </a:extLst>
          </p:cNvPr>
          <p:cNvSpPr txBox="1"/>
          <p:nvPr/>
        </p:nvSpPr>
        <p:spPr>
          <a:xfrm>
            <a:off x="1733071" y="1997922"/>
            <a:ext cx="2463800" cy="369332"/>
          </a:xfrm>
          <a:prstGeom prst="rect">
            <a:avLst/>
          </a:prstGeom>
          <a:noFill/>
        </p:spPr>
        <p:txBody>
          <a:bodyPr wrap="square" rtlCol="0">
            <a:spAutoFit/>
          </a:bodyPr>
          <a:lstStyle/>
          <a:p>
            <a:r>
              <a:rPr lang="en-US" b="1" dirty="0" err="1"/>
              <a:t>ddRAD</a:t>
            </a:r>
            <a:endParaRPr lang="en-US" b="1" dirty="0"/>
          </a:p>
        </p:txBody>
      </p:sp>
      <p:sp>
        <p:nvSpPr>
          <p:cNvPr id="15" name="TextBox 14">
            <a:extLst>
              <a:ext uri="{FF2B5EF4-FFF2-40B4-BE49-F238E27FC236}">
                <a16:creationId xmlns:a16="http://schemas.microsoft.com/office/drawing/2014/main" id="{7D00A3A8-DDED-4E49-8834-9867A93DB2C4}"/>
              </a:ext>
            </a:extLst>
          </p:cNvPr>
          <p:cNvSpPr txBox="1"/>
          <p:nvPr/>
        </p:nvSpPr>
        <p:spPr>
          <a:xfrm>
            <a:off x="1439563" y="822768"/>
            <a:ext cx="2463800" cy="369332"/>
          </a:xfrm>
          <a:prstGeom prst="rect">
            <a:avLst/>
          </a:prstGeom>
          <a:noFill/>
        </p:spPr>
        <p:txBody>
          <a:bodyPr wrap="square" rtlCol="0">
            <a:spAutoFit/>
          </a:bodyPr>
          <a:lstStyle/>
          <a:p>
            <a:r>
              <a:rPr lang="en-US" b="1" dirty="0"/>
              <a:t>DNA Extraction</a:t>
            </a:r>
          </a:p>
        </p:txBody>
      </p:sp>
      <p:sp>
        <p:nvSpPr>
          <p:cNvPr id="16" name="TextBox 15">
            <a:extLst>
              <a:ext uri="{FF2B5EF4-FFF2-40B4-BE49-F238E27FC236}">
                <a16:creationId xmlns:a16="http://schemas.microsoft.com/office/drawing/2014/main" id="{061BDE38-C501-D243-8E38-BFD7AB868427}"/>
              </a:ext>
            </a:extLst>
          </p:cNvPr>
          <p:cNvSpPr txBox="1"/>
          <p:nvPr/>
        </p:nvSpPr>
        <p:spPr>
          <a:xfrm>
            <a:off x="1320799" y="3316592"/>
            <a:ext cx="2463800" cy="369332"/>
          </a:xfrm>
          <a:prstGeom prst="rect">
            <a:avLst/>
          </a:prstGeom>
          <a:noFill/>
        </p:spPr>
        <p:txBody>
          <a:bodyPr wrap="square" rtlCol="0">
            <a:spAutoFit/>
          </a:bodyPr>
          <a:lstStyle/>
          <a:p>
            <a:r>
              <a:rPr lang="en-US" b="1" dirty="0"/>
              <a:t>DNA Sequencing</a:t>
            </a:r>
          </a:p>
        </p:txBody>
      </p:sp>
      <p:sp>
        <p:nvSpPr>
          <p:cNvPr id="17" name="TextBox 16">
            <a:extLst>
              <a:ext uri="{FF2B5EF4-FFF2-40B4-BE49-F238E27FC236}">
                <a16:creationId xmlns:a16="http://schemas.microsoft.com/office/drawing/2014/main" id="{640B7018-EC09-BC4D-BE68-8A2FF7F5CBB6}"/>
              </a:ext>
            </a:extLst>
          </p:cNvPr>
          <p:cNvSpPr txBox="1"/>
          <p:nvPr/>
        </p:nvSpPr>
        <p:spPr>
          <a:xfrm>
            <a:off x="1596080" y="4636572"/>
            <a:ext cx="2463800" cy="369332"/>
          </a:xfrm>
          <a:prstGeom prst="rect">
            <a:avLst/>
          </a:prstGeom>
          <a:noFill/>
        </p:spPr>
        <p:txBody>
          <a:bodyPr wrap="square" rtlCol="0">
            <a:spAutoFit/>
          </a:bodyPr>
          <a:lstStyle/>
          <a:p>
            <a:r>
              <a:rPr lang="en-US" b="1" dirty="0"/>
              <a:t>Alignment</a:t>
            </a:r>
          </a:p>
        </p:txBody>
      </p:sp>
      <p:sp>
        <p:nvSpPr>
          <p:cNvPr id="19" name="Down Arrow 18">
            <a:extLst>
              <a:ext uri="{FF2B5EF4-FFF2-40B4-BE49-F238E27FC236}">
                <a16:creationId xmlns:a16="http://schemas.microsoft.com/office/drawing/2014/main" id="{D784F884-DF11-6347-B6A2-97C036934E1C}"/>
              </a:ext>
            </a:extLst>
          </p:cNvPr>
          <p:cNvSpPr/>
          <p:nvPr/>
        </p:nvSpPr>
        <p:spPr>
          <a:xfrm>
            <a:off x="2216150" y="1450586"/>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1F54D7DD-447F-CF44-A2EE-06FDE2E6DC6D}"/>
              </a:ext>
            </a:extLst>
          </p:cNvPr>
          <p:cNvSpPr/>
          <p:nvPr/>
        </p:nvSpPr>
        <p:spPr>
          <a:xfrm>
            <a:off x="2152170" y="5310221"/>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C8C3470F-8155-4F47-8C74-BD2FDCE5D94B}"/>
              </a:ext>
            </a:extLst>
          </p:cNvPr>
          <p:cNvSpPr/>
          <p:nvPr/>
        </p:nvSpPr>
        <p:spPr>
          <a:xfrm>
            <a:off x="2152170" y="3978487"/>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D874B9E8-A571-0C41-B9B7-A81633AA95CD}"/>
              </a:ext>
            </a:extLst>
          </p:cNvPr>
          <p:cNvSpPr/>
          <p:nvPr/>
        </p:nvSpPr>
        <p:spPr>
          <a:xfrm>
            <a:off x="2152170" y="2706342"/>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560E828-D5E2-BE48-818A-307ED29D9E73}"/>
              </a:ext>
            </a:extLst>
          </p:cNvPr>
          <p:cNvPicPr>
            <a:picLocks noChangeAspect="1"/>
          </p:cNvPicPr>
          <p:nvPr/>
        </p:nvPicPr>
        <p:blipFill rotWithShape="1">
          <a:blip r:embed="rId3"/>
          <a:srcRect r="13235"/>
          <a:stretch/>
        </p:blipFill>
        <p:spPr>
          <a:xfrm>
            <a:off x="4639963" y="1192100"/>
            <a:ext cx="6785959" cy="4240490"/>
          </a:xfrm>
          <a:prstGeom prst="rect">
            <a:avLst/>
          </a:prstGeom>
        </p:spPr>
      </p:pic>
      <p:sp>
        <p:nvSpPr>
          <p:cNvPr id="27" name="Slide Number Placeholder 26">
            <a:extLst>
              <a:ext uri="{FF2B5EF4-FFF2-40B4-BE49-F238E27FC236}">
                <a16:creationId xmlns:a16="http://schemas.microsoft.com/office/drawing/2014/main" id="{704C5982-7A38-F441-A302-E8D1DE7E4747}"/>
              </a:ext>
            </a:extLst>
          </p:cNvPr>
          <p:cNvSpPr>
            <a:spLocks noGrp="1"/>
          </p:cNvSpPr>
          <p:nvPr>
            <p:ph type="sldNum" sz="quarter" idx="12"/>
          </p:nvPr>
        </p:nvSpPr>
        <p:spPr>
          <a:xfrm>
            <a:off x="11314605" y="6332456"/>
            <a:ext cx="811019" cy="503578"/>
          </a:xfrm>
        </p:spPr>
        <p:txBody>
          <a:bodyPr/>
          <a:lstStyle/>
          <a:p>
            <a:r>
              <a:rPr lang="en-US" dirty="0"/>
              <a:t>8</a:t>
            </a:r>
          </a:p>
        </p:txBody>
      </p:sp>
      <p:sp>
        <p:nvSpPr>
          <p:cNvPr id="29" name="Rectangle 28">
            <a:extLst>
              <a:ext uri="{FF2B5EF4-FFF2-40B4-BE49-F238E27FC236}">
                <a16:creationId xmlns:a16="http://schemas.microsoft.com/office/drawing/2014/main" id="{DC475C2A-96A0-BF47-AA64-1AF4E1EA9512}"/>
              </a:ext>
            </a:extLst>
          </p:cNvPr>
          <p:cNvSpPr/>
          <p:nvPr/>
        </p:nvSpPr>
        <p:spPr>
          <a:xfrm>
            <a:off x="9364717" y="3685924"/>
            <a:ext cx="2065283" cy="1319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422826"/>
      </p:ext>
    </p:extLst>
  </p:cSld>
  <p:clrMapOvr>
    <a:masterClrMapping/>
  </p:clrMapOvr>
  <mc:AlternateContent xmlns:mc="http://schemas.openxmlformats.org/markup-compatibility/2006" xmlns:p14="http://schemas.microsoft.com/office/powerpoint/2010/main">
    <mc:Choice Requires="p14">
      <p:transition spd="med" p14:dur="700" advTm="1502">
        <p:fade/>
      </p:transition>
    </mc:Choice>
    <mc:Fallback xmlns="">
      <p:transition spd="med" advTm="150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1320799" y="-1457766"/>
            <a:ext cx="8619060" cy="2050065"/>
          </a:xfrm>
        </p:spPr>
        <p:txBody>
          <a:bodyPr/>
          <a:lstStyle/>
          <a:p>
            <a:r>
              <a:rPr lang="en-US" b="1" dirty="0"/>
              <a:t>Methods</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4162843" y="3081365"/>
            <a:ext cx="6452454" cy="5855993"/>
          </a:xfrm>
        </p:spPr>
        <p:txBody>
          <a:bodyPr>
            <a:normAutofit/>
          </a:bodyPr>
          <a:lstStyle/>
          <a:p>
            <a:pPr marL="285750" indent="-285750">
              <a:buFont typeface="Arial" panose="020B0604020202020204" pitchFamily="34" charset="0"/>
              <a:buChar char="•"/>
            </a:pPr>
            <a:endParaRPr lang="en-US" dirty="0">
              <a:solidFill>
                <a:schemeClr val="tx1"/>
              </a:solidFill>
            </a:endParaRPr>
          </a:p>
        </p:txBody>
      </p:sp>
      <p:sp>
        <p:nvSpPr>
          <p:cNvPr id="4" name="Rounded Rectangle 3">
            <a:extLst>
              <a:ext uri="{FF2B5EF4-FFF2-40B4-BE49-F238E27FC236}">
                <a16:creationId xmlns:a16="http://schemas.microsoft.com/office/drawing/2014/main" id="{C7D78CC3-77CB-5144-BC03-859254FE030B}"/>
              </a:ext>
            </a:extLst>
          </p:cNvPr>
          <p:cNvSpPr/>
          <p:nvPr/>
        </p:nvSpPr>
        <p:spPr>
          <a:xfrm>
            <a:off x="800100" y="643022"/>
            <a:ext cx="3200400" cy="715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3E4ED523-10D0-9340-A6AB-DAAA05B09909}"/>
              </a:ext>
            </a:extLst>
          </p:cNvPr>
          <p:cNvSpPr/>
          <p:nvPr/>
        </p:nvSpPr>
        <p:spPr>
          <a:xfrm>
            <a:off x="756516" y="1907239"/>
            <a:ext cx="3200400" cy="715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56D8C420-761D-2942-B4A3-1B796CBB75C0}"/>
              </a:ext>
            </a:extLst>
          </p:cNvPr>
          <p:cNvSpPr/>
          <p:nvPr/>
        </p:nvSpPr>
        <p:spPr>
          <a:xfrm>
            <a:off x="736987" y="3127013"/>
            <a:ext cx="3200400" cy="715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66476294-84D2-BE49-A513-4DCA8B9DB2D1}"/>
              </a:ext>
            </a:extLst>
          </p:cNvPr>
          <p:cNvSpPr/>
          <p:nvPr/>
        </p:nvSpPr>
        <p:spPr>
          <a:xfrm>
            <a:off x="756516" y="4467468"/>
            <a:ext cx="3200400" cy="7158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023E548B-BA92-394E-A9FD-ECF00938D8E9}"/>
              </a:ext>
            </a:extLst>
          </p:cNvPr>
          <p:cNvSpPr/>
          <p:nvPr/>
        </p:nvSpPr>
        <p:spPr>
          <a:xfrm>
            <a:off x="736987" y="5792846"/>
            <a:ext cx="3200400" cy="715878"/>
          </a:xfrm>
          <a:prstGeom prst="roundRect">
            <a:avLst/>
          </a:prstGeom>
          <a:solidFill>
            <a:srgbClr val="EEA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0422A0C-79CC-9F4C-B5E3-5BAAE7A55963}"/>
              </a:ext>
            </a:extLst>
          </p:cNvPr>
          <p:cNvSpPr txBox="1"/>
          <p:nvPr/>
        </p:nvSpPr>
        <p:spPr>
          <a:xfrm>
            <a:off x="1733071" y="1997922"/>
            <a:ext cx="2463800" cy="369332"/>
          </a:xfrm>
          <a:prstGeom prst="rect">
            <a:avLst/>
          </a:prstGeom>
          <a:noFill/>
        </p:spPr>
        <p:txBody>
          <a:bodyPr wrap="square" rtlCol="0">
            <a:spAutoFit/>
          </a:bodyPr>
          <a:lstStyle/>
          <a:p>
            <a:r>
              <a:rPr lang="en-US" b="1" dirty="0" err="1"/>
              <a:t>ddRAD</a:t>
            </a:r>
            <a:endParaRPr lang="en-US" b="1" dirty="0"/>
          </a:p>
        </p:txBody>
      </p:sp>
      <p:sp>
        <p:nvSpPr>
          <p:cNvPr id="15" name="TextBox 14">
            <a:extLst>
              <a:ext uri="{FF2B5EF4-FFF2-40B4-BE49-F238E27FC236}">
                <a16:creationId xmlns:a16="http://schemas.microsoft.com/office/drawing/2014/main" id="{7D00A3A8-DDED-4E49-8834-9867A93DB2C4}"/>
              </a:ext>
            </a:extLst>
          </p:cNvPr>
          <p:cNvSpPr txBox="1"/>
          <p:nvPr/>
        </p:nvSpPr>
        <p:spPr>
          <a:xfrm>
            <a:off x="1439563" y="822768"/>
            <a:ext cx="2463800" cy="369332"/>
          </a:xfrm>
          <a:prstGeom prst="rect">
            <a:avLst/>
          </a:prstGeom>
          <a:noFill/>
        </p:spPr>
        <p:txBody>
          <a:bodyPr wrap="square" rtlCol="0">
            <a:spAutoFit/>
          </a:bodyPr>
          <a:lstStyle/>
          <a:p>
            <a:r>
              <a:rPr lang="en-US" b="1" dirty="0"/>
              <a:t>DNA Extraction</a:t>
            </a:r>
          </a:p>
        </p:txBody>
      </p:sp>
      <p:sp>
        <p:nvSpPr>
          <p:cNvPr id="16" name="TextBox 15">
            <a:extLst>
              <a:ext uri="{FF2B5EF4-FFF2-40B4-BE49-F238E27FC236}">
                <a16:creationId xmlns:a16="http://schemas.microsoft.com/office/drawing/2014/main" id="{061BDE38-C501-D243-8E38-BFD7AB868427}"/>
              </a:ext>
            </a:extLst>
          </p:cNvPr>
          <p:cNvSpPr txBox="1"/>
          <p:nvPr/>
        </p:nvSpPr>
        <p:spPr>
          <a:xfrm>
            <a:off x="1320799" y="3316592"/>
            <a:ext cx="2463800" cy="369332"/>
          </a:xfrm>
          <a:prstGeom prst="rect">
            <a:avLst/>
          </a:prstGeom>
          <a:noFill/>
        </p:spPr>
        <p:txBody>
          <a:bodyPr wrap="square" rtlCol="0">
            <a:spAutoFit/>
          </a:bodyPr>
          <a:lstStyle/>
          <a:p>
            <a:r>
              <a:rPr lang="en-US" b="1" dirty="0"/>
              <a:t>DNA Sequencing</a:t>
            </a:r>
          </a:p>
        </p:txBody>
      </p:sp>
      <p:sp>
        <p:nvSpPr>
          <p:cNvPr id="17" name="TextBox 16">
            <a:extLst>
              <a:ext uri="{FF2B5EF4-FFF2-40B4-BE49-F238E27FC236}">
                <a16:creationId xmlns:a16="http://schemas.microsoft.com/office/drawing/2014/main" id="{640B7018-EC09-BC4D-BE68-8A2FF7F5CBB6}"/>
              </a:ext>
            </a:extLst>
          </p:cNvPr>
          <p:cNvSpPr txBox="1"/>
          <p:nvPr/>
        </p:nvSpPr>
        <p:spPr>
          <a:xfrm>
            <a:off x="1596080" y="4636572"/>
            <a:ext cx="2463800" cy="369332"/>
          </a:xfrm>
          <a:prstGeom prst="rect">
            <a:avLst/>
          </a:prstGeom>
          <a:noFill/>
        </p:spPr>
        <p:txBody>
          <a:bodyPr wrap="square" rtlCol="0">
            <a:spAutoFit/>
          </a:bodyPr>
          <a:lstStyle/>
          <a:p>
            <a:r>
              <a:rPr lang="en-US" b="1" dirty="0"/>
              <a:t>Alignment</a:t>
            </a:r>
          </a:p>
        </p:txBody>
      </p:sp>
      <p:sp>
        <p:nvSpPr>
          <p:cNvPr id="18" name="TextBox 17">
            <a:extLst>
              <a:ext uri="{FF2B5EF4-FFF2-40B4-BE49-F238E27FC236}">
                <a16:creationId xmlns:a16="http://schemas.microsoft.com/office/drawing/2014/main" id="{31514DDA-B5C6-CA4B-818D-E46EDD3F0CFC}"/>
              </a:ext>
            </a:extLst>
          </p:cNvPr>
          <p:cNvSpPr txBox="1"/>
          <p:nvPr/>
        </p:nvSpPr>
        <p:spPr>
          <a:xfrm>
            <a:off x="1030038" y="5930272"/>
            <a:ext cx="2754561" cy="369332"/>
          </a:xfrm>
          <a:prstGeom prst="rect">
            <a:avLst/>
          </a:prstGeom>
          <a:noFill/>
        </p:spPr>
        <p:txBody>
          <a:bodyPr wrap="square" rtlCol="0">
            <a:spAutoFit/>
          </a:bodyPr>
          <a:lstStyle/>
          <a:p>
            <a:r>
              <a:rPr lang="en-US" b="1" dirty="0"/>
              <a:t>Phylogenetic Inference</a:t>
            </a:r>
          </a:p>
        </p:txBody>
      </p:sp>
      <p:sp>
        <p:nvSpPr>
          <p:cNvPr id="19" name="Down Arrow 18">
            <a:extLst>
              <a:ext uri="{FF2B5EF4-FFF2-40B4-BE49-F238E27FC236}">
                <a16:creationId xmlns:a16="http://schemas.microsoft.com/office/drawing/2014/main" id="{D784F884-DF11-6347-B6A2-97C036934E1C}"/>
              </a:ext>
            </a:extLst>
          </p:cNvPr>
          <p:cNvSpPr/>
          <p:nvPr/>
        </p:nvSpPr>
        <p:spPr>
          <a:xfrm>
            <a:off x="2216150" y="1450586"/>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a:extLst>
              <a:ext uri="{FF2B5EF4-FFF2-40B4-BE49-F238E27FC236}">
                <a16:creationId xmlns:a16="http://schemas.microsoft.com/office/drawing/2014/main" id="{1F54D7DD-447F-CF44-A2EE-06FDE2E6DC6D}"/>
              </a:ext>
            </a:extLst>
          </p:cNvPr>
          <p:cNvSpPr/>
          <p:nvPr/>
        </p:nvSpPr>
        <p:spPr>
          <a:xfrm>
            <a:off x="2152170" y="5310221"/>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C8C3470F-8155-4F47-8C74-BD2FDCE5D94B}"/>
              </a:ext>
            </a:extLst>
          </p:cNvPr>
          <p:cNvSpPr/>
          <p:nvPr/>
        </p:nvSpPr>
        <p:spPr>
          <a:xfrm>
            <a:off x="2152170" y="3978487"/>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a:extLst>
              <a:ext uri="{FF2B5EF4-FFF2-40B4-BE49-F238E27FC236}">
                <a16:creationId xmlns:a16="http://schemas.microsoft.com/office/drawing/2014/main" id="{D874B9E8-A571-0C41-B9B7-A81633AA95CD}"/>
              </a:ext>
            </a:extLst>
          </p:cNvPr>
          <p:cNvSpPr/>
          <p:nvPr/>
        </p:nvSpPr>
        <p:spPr>
          <a:xfrm>
            <a:off x="2152170" y="2706342"/>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43F644E-B430-F348-BB57-C88605FA5FA9}"/>
              </a:ext>
            </a:extLst>
          </p:cNvPr>
          <p:cNvPicPr>
            <a:picLocks noChangeAspect="1"/>
          </p:cNvPicPr>
          <p:nvPr/>
        </p:nvPicPr>
        <p:blipFill>
          <a:blip r:embed="rId3"/>
          <a:stretch>
            <a:fillRect/>
          </a:stretch>
        </p:blipFill>
        <p:spPr>
          <a:xfrm>
            <a:off x="5415946" y="592299"/>
            <a:ext cx="5820501" cy="5337973"/>
          </a:xfrm>
          <a:prstGeom prst="rect">
            <a:avLst/>
          </a:prstGeom>
        </p:spPr>
      </p:pic>
      <p:sp>
        <p:nvSpPr>
          <p:cNvPr id="24" name="Slide Number Placeholder 23">
            <a:extLst>
              <a:ext uri="{FF2B5EF4-FFF2-40B4-BE49-F238E27FC236}">
                <a16:creationId xmlns:a16="http://schemas.microsoft.com/office/drawing/2014/main" id="{A0BA7DE8-6921-C048-9D27-C27F43C26878}"/>
              </a:ext>
            </a:extLst>
          </p:cNvPr>
          <p:cNvSpPr>
            <a:spLocks noGrp="1"/>
          </p:cNvSpPr>
          <p:nvPr>
            <p:ph type="sldNum" sz="quarter" idx="12"/>
          </p:nvPr>
        </p:nvSpPr>
        <p:spPr>
          <a:xfrm>
            <a:off x="11380981" y="6354422"/>
            <a:ext cx="811019" cy="503578"/>
          </a:xfrm>
        </p:spPr>
        <p:txBody>
          <a:bodyPr/>
          <a:lstStyle/>
          <a:p>
            <a:r>
              <a:rPr lang="en-US" dirty="0"/>
              <a:t>9</a:t>
            </a:r>
          </a:p>
        </p:txBody>
      </p:sp>
    </p:spTree>
    <p:extLst>
      <p:ext uri="{BB962C8B-B14F-4D97-AF65-F5344CB8AC3E}">
        <p14:creationId xmlns:p14="http://schemas.microsoft.com/office/powerpoint/2010/main" val="3928032434"/>
      </p:ext>
    </p:extLst>
  </p:cSld>
  <p:clrMapOvr>
    <a:masterClrMapping/>
  </p:clrMapOvr>
  <mc:AlternateContent xmlns:mc="http://schemas.openxmlformats.org/markup-compatibility/2006" xmlns:p14="http://schemas.microsoft.com/office/powerpoint/2010/main">
    <mc:Choice Requires="p14">
      <p:transition spd="med" p14:dur="700" advTm="1502">
        <p:fade/>
      </p:transition>
    </mc:Choice>
    <mc:Fallback xmlns="">
      <p:transition spd="med" advTm="1502">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14766" y="-1509567"/>
            <a:ext cx="8619060" cy="2050065"/>
          </a:xfrm>
        </p:spPr>
        <p:txBody>
          <a:bodyPr/>
          <a:lstStyle/>
          <a:p>
            <a:r>
              <a:rPr lang="en-US" dirty="0"/>
              <a:t>Phylogenetic Analysis</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14766" y="1195046"/>
            <a:ext cx="11707158" cy="5855993"/>
          </a:xfrm>
        </p:spPr>
        <p:txBody>
          <a:bodyPr>
            <a:normAutofit/>
          </a:bodyPr>
          <a:lstStyle/>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3DE4608-A871-0F42-B640-76A368E04DE4}"/>
              </a:ext>
            </a:extLst>
          </p:cNvPr>
          <p:cNvPicPr>
            <a:picLocks noChangeAspect="1"/>
          </p:cNvPicPr>
          <p:nvPr/>
        </p:nvPicPr>
        <p:blipFill>
          <a:blip r:embed="rId3"/>
          <a:stretch>
            <a:fillRect/>
          </a:stretch>
        </p:blipFill>
        <p:spPr>
          <a:xfrm>
            <a:off x="0" y="529329"/>
            <a:ext cx="12192000" cy="6328671"/>
          </a:xfrm>
          <a:prstGeom prst="rect">
            <a:avLst/>
          </a:prstGeom>
        </p:spPr>
      </p:pic>
      <p:sp>
        <p:nvSpPr>
          <p:cNvPr id="7" name="Slide Number Placeholder 6">
            <a:extLst>
              <a:ext uri="{FF2B5EF4-FFF2-40B4-BE49-F238E27FC236}">
                <a16:creationId xmlns:a16="http://schemas.microsoft.com/office/drawing/2014/main" id="{5B13ADE5-C17D-814F-9595-4C7EED2A1D74}"/>
              </a:ext>
            </a:extLst>
          </p:cNvPr>
          <p:cNvSpPr>
            <a:spLocks noGrp="1"/>
          </p:cNvSpPr>
          <p:nvPr>
            <p:ph type="sldNum" sz="quarter" idx="12"/>
          </p:nvPr>
        </p:nvSpPr>
        <p:spPr>
          <a:xfrm>
            <a:off x="11409754" y="6354422"/>
            <a:ext cx="811019" cy="503578"/>
          </a:xfrm>
        </p:spPr>
        <p:txBody>
          <a:bodyPr/>
          <a:lstStyle/>
          <a:p>
            <a:r>
              <a:rPr lang="en-US" dirty="0"/>
              <a:t>12</a:t>
            </a:r>
          </a:p>
        </p:txBody>
      </p:sp>
    </p:spTree>
    <p:extLst>
      <p:ext uri="{BB962C8B-B14F-4D97-AF65-F5344CB8AC3E}">
        <p14:creationId xmlns:p14="http://schemas.microsoft.com/office/powerpoint/2010/main" val="3061194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760E5C-E199-994C-9DD9-F215872DFA86}"/>
              </a:ext>
            </a:extLst>
          </p:cNvPr>
          <p:cNvSpPr/>
          <p:nvPr/>
        </p:nvSpPr>
        <p:spPr>
          <a:xfrm>
            <a:off x="5869858" y="409903"/>
            <a:ext cx="6322142" cy="27523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811FE1-81BF-BC4F-BF32-C9EF5F0C4BC2}"/>
              </a:ext>
            </a:extLst>
          </p:cNvPr>
          <p:cNvSpPr/>
          <p:nvPr/>
        </p:nvSpPr>
        <p:spPr>
          <a:xfrm>
            <a:off x="0" y="4675326"/>
            <a:ext cx="12192000" cy="1864963"/>
          </a:xfrm>
          <a:prstGeom prst="rect">
            <a:avLst/>
          </a:prstGeom>
          <a:solidFill>
            <a:srgbClr val="EEA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7EFF802-2FB0-454A-8E67-053C27DA9FB8}"/>
              </a:ext>
            </a:extLst>
          </p:cNvPr>
          <p:cNvSpPr/>
          <p:nvPr/>
        </p:nvSpPr>
        <p:spPr>
          <a:xfrm>
            <a:off x="3022169" y="3078505"/>
            <a:ext cx="9154333" cy="1591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14766" y="-1520736"/>
            <a:ext cx="8619060" cy="2050065"/>
          </a:xfrm>
        </p:spPr>
        <p:txBody>
          <a:bodyPr/>
          <a:lstStyle/>
          <a:p>
            <a:endParaRPr lang="en-US" dirty="0"/>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14766" y="1195047"/>
            <a:ext cx="537074" cy="389914"/>
          </a:xfrm>
        </p:spPr>
        <p:txBody>
          <a:bodyPr>
            <a:normAutofit fontScale="85000" lnSpcReduction="10000"/>
          </a:bodyPr>
          <a:lstStyle/>
          <a:p>
            <a:pPr marL="742950" lvl="1"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3638EAEF-EB7B-0145-916D-CA139E6186B3}"/>
              </a:ext>
            </a:extLst>
          </p:cNvPr>
          <p:cNvSpPr/>
          <p:nvPr/>
        </p:nvSpPr>
        <p:spPr>
          <a:xfrm>
            <a:off x="306082" y="1195046"/>
            <a:ext cx="4218214" cy="646331"/>
          </a:xfrm>
          <a:prstGeom prst="rect">
            <a:avLst/>
          </a:prstGeom>
        </p:spPr>
        <p:txBody>
          <a:bodyPr wrap="square">
            <a:spAutoFit/>
          </a:bodyPr>
          <a:lstStyle/>
          <a:p>
            <a:r>
              <a:rPr lang="en-US" dirty="0">
                <a:solidFill>
                  <a:srgbClr val="000000"/>
                </a:solidFill>
                <a:latin typeface="Times New Roman" panose="02020603050405020304" pitchFamily="18" charset="0"/>
                <a:ea typeface="Times New Roman" panose="02020603050405020304" pitchFamily="18" charset="0"/>
              </a:rPr>
              <a:t>Evolutionary relationships generally reflected geographic location</a:t>
            </a:r>
            <a:r>
              <a:rPr lang="en-US" dirty="0"/>
              <a:t> </a:t>
            </a:r>
          </a:p>
        </p:txBody>
      </p:sp>
      <p:sp>
        <p:nvSpPr>
          <p:cNvPr id="11" name="Rectangle 10">
            <a:extLst>
              <a:ext uri="{FF2B5EF4-FFF2-40B4-BE49-F238E27FC236}">
                <a16:creationId xmlns:a16="http://schemas.microsoft.com/office/drawing/2014/main" id="{59F76689-0D80-FF40-A616-4E702F432B3C}"/>
              </a:ext>
            </a:extLst>
          </p:cNvPr>
          <p:cNvSpPr/>
          <p:nvPr/>
        </p:nvSpPr>
        <p:spPr>
          <a:xfrm>
            <a:off x="7108722" y="409903"/>
            <a:ext cx="4896465" cy="11555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3DE4608-A871-0F42-B640-76A368E04DE4}"/>
              </a:ext>
            </a:extLst>
          </p:cNvPr>
          <p:cNvPicPr>
            <a:picLocks noChangeAspect="1"/>
          </p:cNvPicPr>
          <p:nvPr/>
        </p:nvPicPr>
        <p:blipFill>
          <a:blip r:embed="rId3"/>
          <a:stretch>
            <a:fillRect/>
          </a:stretch>
        </p:blipFill>
        <p:spPr>
          <a:xfrm>
            <a:off x="232269" y="239948"/>
            <a:ext cx="11939846" cy="6328671"/>
          </a:xfrm>
          <a:prstGeom prst="rect">
            <a:avLst/>
          </a:prstGeom>
        </p:spPr>
      </p:pic>
      <p:cxnSp>
        <p:nvCxnSpPr>
          <p:cNvPr id="13" name="Straight Arrow Connector 12">
            <a:extLst>
              <a:ext uri="{FF2B5EF4-FFF2-40B4-BE49-F238E27FC236}">
                <a16:creationId xmlns:a16="http://schemas.microsoft.com/office/drawing/2014/main" id="{EE80372B-4F2C-5048-9BB3-C1EA19012072}"/>
              </a:ext>
            </a:extLst>
          </p:cNvPr>
          <p:cNvCxnSpPr/>
          <p:nvPr/>
        </p:nvCxnSpPr>
        <p:spPr>
          <a:xfrm flipV="1">
            <a:off x="1135117" y="2774731"/>
            <a:ext cx="0" cy="977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0D95FF04-E461-7245-A80D-611BDB2C9472}"/>
              </a:ext>
            </a:extLst>
          </p:cNvPr>
          <p:cNvSpPr txBox="1"/>
          <p:nvPr/>
        </p:nvSpPr>
        <p:spPr>
          <a:xfrm>
            <a:off x="987084" y="2405399"/>
            <a:ext cx="586154" cy="369332"/>
          </a:xfrm>
          <a:prstGeom prst="rect">
            <a:avLst/>
          </a:prstGeom>
          <a:noFill/>
        </p:spPr>
        <p:txBody>
          <a:bodyPr wrap="square" rtlCol="0">
            <a:spAutoFit/>
          </a:bodyPr>
          <a:lstStyle/>
          <a:p>
            <a:r>
              <a:rPr lang="en-US" dirty="0"/>
              <a:t>N</a:t>
            </a:r>
          </a:p>
        </p:txBody>
      </p:sp>
      <p:sp>
        <p:nvSpPr>
          <p:cNvPr id="15" name="TextBox 14">
            <a:extLst>
              <a:ext uri="{FF2B5EF4-FFF2-40B4-BE49-F238E27FC236}">
                <a16:creationId xmlns:a16="http://schemas.microsoft.com/office/drawing/2014/main" id="{10505071-A1B5-3C4C-A5C3-307579A99A1E}"/>
              </a:ext>
            </a:extLst>
          </p:cNvPr>
          <p:cNvSpPr txBox="1"/>
          <p:nvPr/>
        </p:nvSpPr>
        <p:spPr>
          <a:xfrm>
            <a:off x="987084" y="3752193"/>
            <a:ext cx="586154" cy="369332"/>
          </a:xfrm>
          <a:prstGeom prst="rect">
            <a:avLst/>
          </a:prstGeom>
          <a:noFill/>
        </p:spPr>
        <p:txBody>
          <a:bodyPr wrap="square" rtlCol="0">
            <a:spAutoFit/>
          </a:bodyPr>
          <a:lstStyle/>
          <a:p>
            <a:r>
              <a:rPr lang="en-US" dirty="0"/>
              <a:t>S</a:t>
            </a:r>
          </a:p>
        </p:txBody>
      </p:sp>
      <p:sp>
        <p:nvSpPr>
          <p:cNvPr id="17" name="Slide Number Placeholder 16">
            <a:extLst>
              <a:ext uri="{FF2B5EF4-FFF2-40B4-BE49-F238E27FC236}">
                <a16:creationId xmlns:a16="http://schemas.microsoft.com/office/drawing/2014/main" id="{E7629BA9-8E19-2345-952F-3C0935ADF75B}"/>
              </a:ext>
            </a:extLst>
          </p:cNvPr>
          <p:cNvSpPr>
            <a:spLocks noGrp="1"/>
          </p:cNvSpPr>
          <p:nvPr>
            <p:ph type="sldNum" sz="quarter" idx="12"/>
          </p:nvPr>
        </p:nvSpPr>
        <p:spPr>
          <a:xfrm>
            <a:off x="11398484" y="6036711"/>
            <a:ext cx="811019" cy="503578"/>
          </a:xfrm>
        </p:spPr>
        <p:txBody>
          <a:bodyPr/>
          <a:lstStyle/>
          <a:p>
            <a:r>
              <a:rPr lang="en-US" dirty="0"/>
              <a:t>13</a:t>
            </a:r>
          </a:p>
        </p:txBody>
      </p:sp>
    </p:spTree>
    <p:extLst>
      <p:ext uri="{BB962C8B-B14F-4D97-AF65-F5344CB8AC3E}">
        <p14:creationId xmlns:p14="http://schemas.microsoft.com/office/powerpoint/2010/main" val="70146965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C4C8818-C259-E34E-ABAB-A53F364EA506}"/>
              </a:ext>
            </a:extLst>
          </p:cNvPr>
          <p:cNvSpPr/>
          <p:nvPr/>
        </p:nvSpPr>
        <p:spPr>
          <a:xfrm>
            <a:off x="7494814" y="685800"/>
            <a:ext cx="4580165" cy="1134836"/>
          </a:xfrm>
          <a:prstGeom prst="rect">
            <a:avLst/>
          </a:prstGeom>
          <a:solidFill>
            <a:srgbClr val="E2E9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093225-E80B-CB4D-BE91-42444DF81283}"/>
              </a:ext>
            </a:extLst>
          </p:cNvPr>
          <p:cNvSpPr/>
          <p:nvPr/>
        </p:nvSpPr>
        <p:spPr>
          <a:xfrm>
            <a:off x="10856890" y="1195046"/>
            <a:ext cx="914400" cy="182993"/>
          </a:xfrm>
          <a:prstGeom prst="rect">
            <a:avLst/>
          </a:prstGeom>
          <a:solidFill>
            <a:srgbClr val="EEA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14766" y="-1520736"/>
            <a:ext cx="8619060" cy="2050065"/>
          </a:xfrm>
        </p:spPr>
        <p:txBody>
          <a:bodyPr/>
          <a:lstStyle/>
          <a:p>
            <a:endParaRPr lang="en-US" dirty="0"/>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14766" y="1195046"/>
            <a:ext cx="11707158" cy="5855993"/>
          </a:xfrm>
        </p:spPr>
        <p:txBody>
          <a:bodyPr>
            <a:normAutofit/>
          </a:bodyPr>
          <a:lstStyle/>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3DE4608-A871-0F42-B640-76A368E04DE4}"/>
              </a:ext>
            </a:extLst>
          </p:cNvPr>
          <p:cNvPicPr>
            <a:picLocks noChangeAspect="1"/>
          </p:cNvPicPr>
          <p:nvPr/>
        </p:nvPicPr>
        <p:blipFill>
          <a:blip r:embed="rId3"/>
          <a:stretch>
            <a:fillRect/>
          </a:stretch>
        </p:blipFill>
        <p:spPr>
          <a:xfrm>
            <a:off x="241882" y="473582"/>
            <a:ext cx="11916398" cy="6328671"/>
          </a:xfrm>
          <a:prstGeom prst="rect">
            <a:avLst/>
          </a:prstGeom>
        </p:spPr>
      </p:pic>
      <p:sp>
        <p:nvSpPr>
          <p:cNvPr id="6" name="Rectangle 5">
            <a:extLst>
              <a:ext uri="{FF2B5EF4-FFF2-40B4-BE49-F238E27FC236}">
                <a16:creationId xmlns:a16="http://schemas.microsoft.com/office/drawing/2014/main" id="{3638EAEF-EB7B-0145-916D-CA139E6186B3}"/>
              </a:ext>
            </a:extLst>
          </p:cNvPr>
          <p:cNvSpPr/>
          <p:nvPr/>
        </p:nvSpPr>
        <p:spPr>
          <a:xfrm>
            <a:off x="306082" y="1195046"/>
            <a:ext cx="4218214" cy="369332"/>
          </a:xfrm>
          <a:prstGeom prst="rect">
            <a:avLst/>
          </a:prstGeom>
        </p:spPr>
        <p:txBody>
          <a:bodyPr wrap="square">
            <a:spAutoFit/>
          </a:bodyPr>
          <a:lstStyle/>
          <a:p>
            <a:endParaRPr lang="en-US" dirty="0"/>
          </a:p>
        </p:txBody>
      </p:sp>
      <p:cxnSp>
        <p:nvCxnSpPr>
          <p:cNvPr id="8" name="Straight Arrow Connector 7">
            <a:extLst>
              <a:ext uri="{FF2B5EF4-FFF2-40B4-BE49-F238E27FC236}">
                <a16:creationId xmlns:a16="http://schemas.microsoft.com/office/drawing/2014/main" id="{FD25C5D1-6957-724E-8388-3549862461ED}"/>
              </a:ext>
            </a:extLst>
          </p:cNvPr>
          <p:cNvCxnSpPr>
            <a:cxnSpLocks/>
          </p:cNvCxnSpPr>
          <p:nvPr/>
        </p:nvCxnSpPr>
        <p:spPr>
          <a:xfrm flipV="1">
            <a:off x="2572719" y="1339404"/>
            <a:ext cx="4433388" cy="1093830"/>
          </a:xfrm>
          <a:prstGeom prst="straightConnector1">
            <a:avLst/>
          </a:prstGeom>
          <a:ln w="41275">
            <a:solidFill>
              <a:srgbClr val="FF0000"/>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E67CAD0-654A-3A44-AD69-F5D0F6B044D7}"/>
              </a:ext>
            </a:extLst>
          </p:cNvPr>
          <p:cNvSpPr txBox="1"/>
          <p:nvPr/>
        </p:nvSpPr>
        <p:spPr>
          <a:xfrm>
            <a:off x="572214" y="2175621"/>
            <a:ext cx="2090057" cy="923330"/>
          </a:xfrm>
          <a:prstGeom prst="rect">
            <a:avLst/>
          </a:prstGeom>
          <a:noFill/>
        </p:spPr>
        <p:txBody>
          <a:bodyPr wrap="square" rtlCol="0">
            <a:spAutoFit/>
          </a:bodyPr>
          <a:lstStyle/>
          <a:p>
            <a:r>
              <a:rPr lang="en-US" dirty="0"/>
              <a:t>Indiana sample within Michigan samples</a:t>
            </a:r>
          </a:p>
        </p:txBody>
      </p:sp>
      <p:sp>
        <p:nvSpPr>
          <p:cNvPr id="19" name="Slide Number Placeholder 18">
            <a:extLst>
              <a:ext uri="{FF2B5EF4-FFF2-40B4-BE49-F238E27FC236}">
                <a16:creationId xmlns:a16="http://schemas.microsoft.com/office/drawing/2014/main" id="{4CD0139F-8549-B743-82A2-62DC9B2CFDD0}"/>
              </a:ext>
            </a:extLst>
          </p:cNvPr>
          <p:cNvSpPr>
            <a:spLocks noGrp="1"/>
          </p:cNvSpPr>
          <p:nvPr>
            <p:ph type="sldNum" sz="quarter" idx="12"/>
          </p:nvPr>
        </p:nvSpPr>
        <p:spPr>
          <a:xfrm>
            <a:off x="11380981" y="6360553"/>
            <a:ext cx="811019" cy="503578"/>
          </a:xfrm>
        </p:spPr>
        <p:txBody>
          <a:bodyPr/>
          <a:lstStyle/>
          <a:p>
            <a:r>
              <a:rPr lang="en-US" dirty="0"/>
              <a:t>14</a:t>
            </a:r>
          </a:p>
        </p:txBody>
      </p:sp>
    </p:spTree>
    <p:extLst>
      <p:ext uri="{BB962C8B-B14F-4D97-AF65-F5344CB8AC3E}">
        <p14:creationId xmlns:p14="http://schemas.microsoft.com/office/powerpoint/2010/main" val="415100374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5ADDB3F-25DA-D646-BCED-E821D24F6D36}"/>
              </a:ext>
            </a:extLst>
          </p:cNvPr>
          <p:cNvSpPr/>
          <p:nvPr/>
        </p:nvSpPr>
        <p:spPr>
          <a:xfrm>
            <a:off x="7134447" y="1727200"/>
            <a:ext cx="5088033" cy="13208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E07BD8-5E7E-584B-B554-FD4ECA53D81F}"/>
              </a:ext>
            </a:extLst>
          </p:cNvPr>
          <p:cNvSpPr/>
          <p:nvPr/>
        </p:nvSpPr>
        <p:spPr>
          <a:xfrm>
            <a:off x="7772400" y="491229"/>
            <a:ext cx="4257675" cy="1118496"/>
          </a:xfrm>
          <a:prstGeom prst="rect">
            <a:avLst/>
          </a:prstGeom>
          <a:solidFill>
            <a:srgbClr val="E2E9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817F76-29EA-4542-B996-5396F6BD6043}"/>
              </a:ext>
            </a:extLst>
          </p:cNvPr>
          <p:cNvSpPr/>
          <p:nvPr/>
        </p:nvSpPr>
        <p:spPr>
          <a:xfrm>
            <a:off x="7532915" y="1564378"/>
            <a:ext cx="2464014" cy="16282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14766" y="-1520736"/>
            <a:ext cx="8619060" cy="2050065"/>
          </a:xfrm>
        </p:spPr>
        <p:txBody>
          <a:bodyPr/>
          <a:lstStyle/>
          <a:p>
            <a:endParaRPr lang="en-US" dirty="0"/>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14766" y="3048000"/>
            <a:ext cx="4771762" cy="4003039"/>
          </a:xfrm>
        </p:spPr>
        <p:txBody>
          <a:bodyPr>
            <a:normAutofit/>
          </a:bodyPr>
          <a:lstStyle/>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93DE4608-A871-0F42-B640-76A368E04DE4}"/>
              </a:ext>
            </a:extLst>
          </p:cNvPr>
          <p:cNvPicPr>
            <a:picLocks noChangeAspect="1"/>
          </p:cNvPicPr>
          <p:nvPr/>
        </p:nvPicPr>
        <p:blipFill>
          <a:blip r:embed="rId3"/>
          <a:stretch>
            <a:fillRect/>
          </a:stretch>
        </p:blipFill>
        <p:spPr>
          <a:xfrm>
            <a:off x="270304" y="263381"/>
            <a:ext cx="11916398" cy="6328671"/>
          </a:xfrm>
          <a:prstGeom prst="rect">
            <a:avLst/>
          </a:prstGeom>
        </p:spPr>
      </p:pic>
      <p:sp>
        <p:nvSpPr>
          <p:cNvPr id="6" name="Rectangle 5">
            <a:extLst>
              <a:ext uri="{FF2B5EF4-FFF2-40B4-BE49-F238E27FC236}">
                <a16:creationId xmlns:a16="http://schemas.microsoft.com/office/drawing/2014/main" id="{3638EAEF-EB7B-0145-916D-CA139E6186B3}"/>
              </a:ext>
            </a:extLst>
          </p:cNvPr>
          <p:cNvSpPr/>
          <p:nvPr/>
        </p:nvSpPr>
        <p:spPr>
          <a:xfrm>
            <a:off x="306082" y="1195046"/>
            <a:ext cx="4218214" cy="369332"/>
          </a:xfrm>
          <a:prstGeom prst="rect">
            <a:avLst/>
          </a:prstGeom>
        </p:spPr>
        <p:txBody>
          <a:bodyPr wrap="square">
            <a:spAutoFit/>
          </a:bodyPr>
          <a:lstStyle/>
          <a:p>
            <a:endParaRPr lang="en-US" dirty="0"/>
          </a:p>
        </p:txBody>
      </p:sp>
      <p:sp>
        <p:nvSpPr>
          <p:cNvPr id="14" name="Slide Number Placeholder 13">
            <a:extLst>
              <a:ext uri="{FF2B5EF4-FFF2-40B4-BE49-F238E27FC236}">
                <a16:creationId xmlns:a16="http://schemas.microsoft.com/office/drawing/2014/main" id="{B5FCF81E-5812-A04B-B6B3-4F617B14CC0F}"/>
              </a:ext>
            </a:extLst>
          </p:cNvPr>
          <p:cNvSpPr>
            <a:spLocks noGrp="1"/>
          </p:cNvSpPr>
          <p:nvPr>
            <p:ph type="sldNum" sz="quarter" idx="12"/>
          </p:nvPr>
        </p:nvSpPr>
        <p:spPr>
          <a:xfrm>
            <a:off x="11431221" y="6354422"/>
            <a:ext cx="811019" cy="503578"/>
          </a:xfrm>
        </p:spPr>
        <p:txBody>
          <a:bodyPr/>
          <a:lstStyle/>
          <a:p>
            <a:r>
              <a:rPr lang="en-US" dirty="0"/>
              <a:t>15</a:t>
            </a:r>
          </a:p>
        </p:txBody>
      </p:sp>
      <p:pic>
        <p:nvPicPr>
          <p:cNvPr id="15" name="Picture 14">
            <a:extLst>
              <a:ext uri="{FF2B5EF4-FFF2-40B4-BE49-F238E27FC236}">
                <a16:creationId xmlns:a16="http://schemas.microsoft.com/office/drawing/2014/main" id="{11D19C61-58A9-7841-BA7F-8DF348AB8BC5}"/>
              </a:ext>
            </a:extLst>
          </p:cNvPr>
          <p:cNvPicPr>
            <a:picLocks noChangeAspect="1"/>
          </p:cNvPicPr>
          <p:nvPr/>
        </p:nvPicPr>
        <p:blipFill rotWithShape="1">
          <a:blip r:embed="rId4"/>
          <a:srcRect l="30602" t="17929" r="17616" b="4650"/>
          <a:stretch/>
        </p:blipFill>
        <p:spPr>
          <a:xfrm>
            <a:off x="855147" y="739135"/>
            <a:ext cx="3669149" cy="3134109"/>
          </a:xfrm>
          <a:prstGeom prst="rect">
            <a:avLst/>
          </a:prstGeom>
          <a:solidFill>
            <a:schemeClr val="bg1"/>
          </a:solidFill>
        </p:spPr>
      </p:pic>
      <p:sp>
        <p:nvSpPr>
          <p:cNvPr id="25" name="Rectangle 24">
            <a:extLst>
              <a:ext uri="{FF2B5EF4-FFF2-40B4-BE49-F238E27FC236}">
                <a16:creationId xmlns:a16="http://schemas.microsoft.com/office/drawing/2014/main" id="{86DA260D-9B7D-6245-8B79-AA06A7055C8D}"/>
              </a:ext>
            </a:extLst>
          </p:cNvPr>
          <p:cNvSpPr/>
          <p:nvPr/>
        </p:nvSpPr>
        <p:spPr>
          <a:xfrm>
            <a:off x="1044147" y="1357162"/>
            <a:ext cx="1856499" cy="798897"/>
          </a:xfrm>
          <a:prstGeom prst="rect">
            <a:avLst/>
          </a:prstGeom>
          <a:noFill/>
          <a:ln w="412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621A5EF-1606-5E4A-A41D-8B9CE472EF6C}"/>
              </a:ext>
            </a:extLst>
          </p:cNvPr>
          <p:cNvSpPr/>
          <p:nvPr/>
        </p:nvSpPr>
        <p:spPr>
          <a:xfrm>
            <a:off x="2184058" y="1949822"/>
            <a:ext cx="562968" cy="1544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A9B650C-1E5F-4442-94FF-7978E95259C6}"/>
              </a:ext>
            </a:extLst>
          </p:cNvPr>
          <p:cNvSpPr/>
          <p:nvPr/>
        </p:nvSpPr>
        <p:spPr>
          <a:xfrm>
            <a:off x="3009648" y="847788"/>
            <a:ext cx="1108180" cy="617674"/>
          </a:xfrm>
          <a:prstGeom prst="rect">
            <a:avLst/>
          </a:prstGeom>
          <a:noFill/>
          <a:ln w="41275">
            <a:solidFill>
              <a:srgbClr val="E2E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F80E6690-B4DB-E94B-BBF1-50F73B26B43A}"/>
              </a:ext>
            </a:extLst>
          </p:cNvPr>
          <p:cNvCxnSpPr>
            <a:cxnSpLocks/>
          </p:cNvCxnSpPr>
          <p:nvPr/>
        </p:nvCxnSpPr>
        <p:spPr>
          <a:xfrm flipV="1">
            <a:off x="4117828" y="991892"/>
            <a:ext cx="3654572" cy="203154"/>
          </a:xfrm>
          <a:prstGeom prst="line">
            <a:avLst/>
          </a:prstGeom>
          <a:ln w="19050">
            <a:solidFill>
              <a:srgbClr val="E2E97D"/>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B157E0-D39B-864E-AD78-3C3AB1F172B0}"/>
              </a:ext>
            </a:extLst>
          </p:cNvPr>
          <p:cNvCxnSpPr>
            <a:cxnSpLocks/>
            <a:stCxn id="25" idx="3"/>
          </p:cNvCxnSpPr>
          <p:nvPr/>
        </p:nvCxnSpPr>
        <p:spPr>
          <a:xfrm>
            <a:off x="2900646" y="1756611"/>
            <a:ext cx="4233801" cy="70762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82D2543-2EE2-1E44-A74C-683C1F402D5F}"/>
              </a:ext>
            </a:extLst>
          </p:cNvPr>
          <p:cNvCxnSpPr>
            <a:cxnSpLocks/>
          </p:cNvCxnSpPr>
          <p:nvPr/>
        </p:nvCxnSpPr>
        <p:spPr>
          <a:xfrm flipV="1">
            <a:off x="2747026" y="1609725"/>
            <a:ext cx="4785889" cy="4945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94165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14766" y="-1520736"/>
            <a:ext cx="8619060" cy="2050065"/>
          </a:xfrm>
        </p:spPr>
        <p:txBody>
          <a:bodyPr/>
          <a:lstStyle/>
          <a:p>
            <a:endParaRPr lang="en-US" dirty="0"/>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14766" y="3048000"/>
            <a:ext cx="4771762" cy="4003039"/>
          </a:xfrm>
        </p:spPr>
        <p:txBody>
          <a:bodyPr>
            <a:normAutofit/>
          </a:bodyPr>
          <a:lstStyle/>
          <a:p>
            <a:pPr marL="742950" lvl="1"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3638EAEF-EB7B-0145-916D-CA139E6186B3}"/>
              </a:ext>
            </a:extLst>
          </p:cNvPr>
          <p:cNvSpPr/>
          <p:nvPr/>
        </p:nvSpPr>
        <p:spPr>
          <a:xfrm>
            <a:off x="306082" y="1195046"/>
            <a:ext cx="4218214" cy="369332"/>
          </a:xfrm>
          <a:prstGeom prst="rect">
            <a:avLst/>
          </a:prstGeom>
        </p:spPr>
        <p:txBody>
          <a:bodyPr wrap="square">
            <a:spAutoFit/>
          </a:bodyPr>
          <a:lstStyle/>
          <a:p>
            <a:endParaRPr lang="en-US" dirty="0"/>
          </a:p>
        </p:txBody>
      </p:sp>
      <p:sp>
        <p:nvSpPr>
          <p:cNvPr id="14" name="Slide Number Placeholder 13">
            <a:extLst>
              <a:ext uri="{FF2B5EF4-FFF2-40B4-BE49-F238E27FC236}">
                <a16:creationId xmlns:a16="http://schemas.microsoft.com/office/drawing/2014/main" id="{B5FCF81E-5812-A04B-B6B3-4F617B14CC0F}"/>
              </a:ext>
            </a:extLst>
          </p:cNvPr>
          <p:cNvSpPr>
            <a:spLocks noGrp="1"/>
          </p:cNvSpPr>
          <p:nvPr>
            <p:ph type="sldNum" sz="quarter" idx="12"/>
          </p:nvPr>
        </p:nvSpPr>
        <p:spPr>
          <a:xfrm>
            <a:off x="11431221" y="6354422"/>
            <a:ext cx="811019" cy="503578"/>
          </a:xfrm>
        </p:spPr>
        <p:txBody>
          <a:bodyPr/>
          <a:lstStyle/>
          <a:p>
            <a:r>
              <a:rPr lang="en-US" dirty="0"/>
              <a:t>16</a:t>
            </a:r>
          </a:p>
        </p:txBody>
      </p:sp>
      <p:pic>
        <p:nvPicPr>
          <p:cNvPr id="17" name="Picture 16">
            <a:extLst>
              <a:ext uri="{FF2B5EF4-FFF2-40B4-BE49-F238E27FC236}">
                <a16:creationId xmlns:a16="http://schemas.microsoft.com/office/drawing/2014/main" id="{34932722-5D78-E24B-A381-2BC5D72BE7C0}"/>
              </a:ext>
            </a:extLst>
          </p:cNvPr>
          <p:cNvPicPr>
            <a:picLocks noChangeAspect="1"/>
          </p:cNvPicPr>
          <p:nvPr/>
        </p:nvPicPr>
        <p:blipFill>
          <a:blip r:embed="rId3"/>
          <a:stretch>
            <a:fillRect/>
          </a:stretch>
        </p:blipFill>
        <p:spPr>
          <a:xfrm>
            <a:off x="1166980" y="-739141"/>
            <a:ext cx="10081408" cy="7790179"/>
          </a:xfrm>
          <a:prstGeom prst="rect">
            <a:avLst/>
          </a:prstGeom>
        </p:spPr>
      </p:pic>
      <p:pic>
        <p:nvPicPr>
          <p:cNvPr id="8" name="Picture 7">
            <a:extLst>
              <a:ext uri="{FF2B5EF4-FFF2-40B4-BE49-F238E27FC236}">
                <a16:creationId xmlns:a16="http://schemas.microsoft.com/office/drawing/2014/main" id="{09044D1F-DEE6-2840-813C-177345E54EDA}"/>
              </a:ext>
            </a:extLst>
          </p:cNvPr>
          <p:cNvPicPr>
            <a:picLocks noChangeAspect="1"/>
          </p:cNvPicPr>
          <p:nvPr/>
        </p:nvPicPr>
        <p:blipFill rotWithShape="1">
          <a:blip r:embed="rId4"/>
          <a:srcRect l="8390" t="34208" r="8194" b="34583"/>
          <a:stretch/>
        </p:blipFill>
        <p:spPr>
          <a:xfrm>
            <a:off x="5136122" y="4653669"/>
            <a:ext cx="1071562" cy="561268"/>
          </a:xfrm>
          <a:prstGeom prst="rect">
            <a:avLst/>
          </a:prstGeom>
        </p:spPr>
      </p:pic>
      <p:pic>
        <p:nvPicPr>
          <p:cNvPr id="21" name="Picture 20">
            <a:extLst>
              <a:ext uri="{FF2B5EF4-FFF2-40B4-BE49-F238E27FC236}">
                <a16:creationId xmlns:a16="http://schemas.microsoft.com/office/drawing/2014/main" id="{8D80D8CF-7E1C-114D-B6F7-CC8B210E8DF1}"/>
              </a:ext>
            </a:extLst>
          </p:cNvPr>
          <p:cNvPicPr>
            <a:picLocks noChangeAspect="1"/>
          </p:cNvPicPr>
          <p:nvPr/>
        </p:nvPicPr>
        <p:blipFill rotWithShape="1">
          <a:blip r:embed="rId4"/>
          <a:srcRect l="8390" t="34208" r="8194" b="34583"/>
          <a:stretch/>
        </p:blipFill>
        <p:spPr>
          <a:xfrm>
            <a:off x="8641098" y="5367337"/>
            <a:ext cx="1071562" cy="561268"/>
          </a:xfrm>
          <a:prstGeom prst="rect">
            <a:avLst/>
          </a:prstGeom>
        </p:spPr>
      </p:pic>
      <p:pic>
        <p:nvPicPr>
          <p:cNvPr id="22" name="Picture 21">
            <a:extLst>
              <a:ext uri="{FF2B5EF4-FFF2-40B4-BE49-F238E27FC236}">
                <a16:creationId xmlns:a16="http://schemas.microsoft.com/office/drawing/2014/main" id="{A1FC065E-5133-9B47-BF5F-8FEFB5AAF4E4}"/>
              </a:ext>
            </a:extLst>
          </p:cNvPr>
          <p:cNvPicPr>
            <a:picLocks noChangeAspect="1"/>
          </p:cNvPicPr>
          <p:nvPr/>
        </p:nvPicPr>
        <p:blipFill rotWithShape="1">
          <a:blip r:embed="rId4"/>
          <a:srcRect l="8390" t="34208" r="8194" b="34583"/>
          <a:stretch/>
        </p:blipFill>
        <p:spPr>
          <a:xfrm>
            <a:off x="8430434" y="3811765"/>
            <a:ext cx="1071562" cy="561268"/>
          </a:xfrm>
          <a:prstGeom prst="rect">
            <a:avLst/>
          </a:prstGeom>
        </p:spPr>
      </p:pic>
      <p:pic>
        <p:nvPicPr>
          <p:cNvPr id="23" name="Picture 22">
            <a:extLst>
              <a:ext uri="{FF2B5EF4-FFF2-40B4-BE49-F238E27FC236}">
                <a16:creationId xmlns:a16="http://schemas.microsoft.com/office/drawing/2014/main" id="{4464FD23-B9D5-B144-824C-7A4E6695C152}"/>
              </a:ext>
            </a:extLst>
          </p:cNvPr>
          <p:cNvPicPr>
            <a:picLocks noChangeAspect="1"/>
          </p:cNvPicPr>
          <p:nvPr/>
        </p:nvPicPr>
        <p:blipFill rotWithShape="1">
          <a:blip r:embed="rId4"/>
          <a:srcRect l="8390" t="34208" r="8194" b="34583"/>
          <a:stretch/>
        </p:blipFill>
        <p:spPr>
          <a:xfrm>
            <a:off x="6964810" y="4373035"/>
            <a:ext cx="1071562" cy="561268"/>
          </a:xfrm>
          <a:prstGeom prst="rect">
            <a:avLst/>
          </a:prstGeom>
        </p:spPr>
      </p:pic>
    </p:spTree>
    <p:extLst>
      <p:ext uri="{BB962C8B-B14F-4D97-AF65-F5344CB8AC3E}">
        <p14:creationId xmlns:p14="http://schemas.microsoft.com/office/powerpoint/2010/main" val="27469241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14766" y="-1520736"/>
            <a:ext cx="8619060" cy="2050065"/>
          </a:xfrm>
        </p:spPr>
        <p:txBody>
          <a:bodyPr/>
          <a:lstStyle/>
          <a:p>
            <a:endParaRPr lang="en-US" dirty="0"/>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14766" y="3048000"/>
            <a:ext cx="4771762" cy="4003039"/>
          </a:xfrm>
        </p:spPr>
        <p:txBody>
          <a:bodyPr>
            <a:normAutofit/>
          </a:bodyPr>
          <a:lstStyle/>
          <a:p>
            <a:pPr marL="742950" lvl="1"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3638EAEF-EB7B-0145-916D-CA139E6186B3}"/>
              </a:ext>
            </a:extLst>
          </p:cNvPr>
          <p:cNvSpPr/>
          <p:nvPr/>
        </p:nvSpPr>
        <p:spPr>
          <a:xfrm>
            <a:off x="306082" y="1195046"/>
            <a:ext cx="4218214" cy="369332"/>
          </a:xfrm>
          <a:prstGeom prst="rect">
            <a:avLst/>
          </a:prstGeom>
        </p:spPr>
        <p:txBody>
          <a:bodyPr wrap="square">
            <a:spAutoFit/>
          </a:bodyPr>
          <a:lstStyle/>
          <a:p>
            <a:endParaRPr lang="en-US" dirty="0"/>
          </a:p>
        </p:txBody>
      </p:sp>
      <p:sp>
        <p:nvSpPr>
          <p:cNvPr id="14" name="Slide Number Placeholder 13">
            <a:extLst>
              <a:ext uri="{FF2B5EF4-FFF2-40B4-BE49-F238E27FC236}">
                <a16:creationId xmlns:a16="http://schemas.microsoft.com/office/drawing/2014/main" id="{B5FCF81E-5812-A04B-B6B3-4F617B14CC0F}"/>
              </a:ext>
            </a:extLst>
          </p:cNvPr>
          <p:cNvSpPr>
            <a:spLocks noGrp="1"/>
          </p:cNvSpPr>
          <p:nvPr>
            <p:ph type="sldNum" sz="quarter" idx="12"/>
          </p:nvPr>
        </p:nvSpPr>
        <p:spPr>
          <a:xfrm>
            <a:off x="11431221" y="6354422"/>
            <a:ext cx="811019" cy="503578"/>
          </a:xfrm>
        </p:spPr>
        <p:txBody>
          <a:bodyPr/>
          <a:lstStyle/>
          <a:p>
            <a:r>
              <a:rPr lang="en-US" dirty="0"/>
              <a:t>16</a:t>
            </a:r>
          </a:p>
        </p:txBody>
      </p:sp>
      <p:pic>
        <p:nvPicPr>
          <p:cNvPr id="17" name="Picture 16">
            <a:extLst>
              <a:ext uri="{FF2B5EF4-FFF2-40B4-BE49-F238E27FC236}">
                <a16:creationId xmlns:a16="http://schemas.microsoft.com/office/drawing/2014/main" id="{34932722-5D78-E24B-A381-2BC5D72BE7C0}"/>
              </a:ext>
            </a:extLst>
          </p:cNvPr>
          <p:cNvPicPr>
            <a:picLocks noChangeAspect="1"/>
          </p:cNvPicPr>
          <p:nvPr/>
        </p:nvPicPr>
        <p:blipFill>
          <a:blip r:embed="rId3"/>
          <a:stretch>
            <a:fillRect/>
          </a:stretch>
        </p:blipFill>
        <p:spPr>
          <a:xfrm>
            <a:off x="1166980" y="-739141"/>
            <a:ext cx="10081408" cy="7790179"/>
          </a:xfrm>
          <a:prstGeom prst="rect">
            <a:avLst/>
          </a:prstGeom>
        </p:spPr>
      </p:pic>
      <p:pic>
        <p:nvPicPr>
          <p:cNvPr id="8" name="Picture 7">
            <a:extLst>
              <a:ext uri="{FF2B5EF4-FFF2-40B4-BE49-F238E27FC236}">
                <a16:creationId xmlns:a16="http://schemas.microsoft.com/office/drawing/2014/main" id="{09044D1F-DEE6-2840-813C-177345E54EDA}"/>
              </a:ext>
            </a:extLst>
          </p:cNvPr>
          <p:cNvPicPr>
            <a:picLocks noChangeAspect="1"/>
          </p:cNvPicPr>
          <p:nvPr/>
        </p:nvPicPr>
        <p:blipFill rotWithShape="1">
          <a:blip r:embed="rId4"/>
          <a:srcRect l="8390" t="34208" r="8194" b="34583"/>
          <a:stretch/>
        </p:blipFill>
        <p:spPr>
          <a:xfrm>
            <a:off x="5136122" y="4653669"/>
            <a:ext cx="1071562" cy="561268"/>
          </a:xfrm>
          <a:prstGeom prst="rect">
            <a:avLst/>
          </a:prstGeom>
        </p:spPr>
      </p:pic>
      <p:pic>
        <p:nvPicPr>
          <p:cNvPr id="21" name="Picture 20">
            <a:extLst>
              <a:ext uri="{FF2B5EF4-FFF2-40B4-BE49-F238E27FC236}">
                <a16:creationId xmlns:a16="http://schemas.microsoft.com/office/drawing/2014/main" id="{8D80D8CF-7E1C-114D-B6F7-CC8B210E8DF1}"/>
              </a:ext>
            </a:extLst>
          </p:cNvPr>
          <p:cNvPicPr>
            <a:picLocks noChangeAspect="1"/>
          </p:cNvPicPr>
          <p:nvPr/>
        </p:nvPicPr>
        <p:blipFill rotWithShape="1">
          <a:blip r:embed="rId4"/>
          <a:srcRect l="8390" t="34208" r="8194" b="34583"/>
          <a:stretch/>
        </p:blipFill>
        <p:spPr>
          <a:xfrm>
            <a:off x="8641098" y="5367337"/>
            <a:ext cx="1071562" cy="561268"/>
          </a:xfrm>
          <a:prstGeom prst="rect">
            <a:avLst/>
          </a:prstGeom>
        </p:spPr>
      </p:pic>
      <p:pic>
        <p:nvPicPr>
          <p:cNvPr id="22" name="Picture 21">
            <a:extLst>
              <a:ext uri="{FF2B5EF4-FFF2-40B4-BE49-F238E27FC236}">
                <a16:creationId xmlns:a16="http://schemas.microsoft.com/office/drawing/2014/main" id="{A1FC065E-5133-9B47-BF5F-8FEFB5AAF4E4}"/>
              </a:ext>
            </a:extLst>
          </p:cNvPr>
          <p:cNvPicPr>
            <a:picLocks noChangeAspect="1"/>
          </p:cNvPicPr>
          <p:nvPr/>
        </p:nvPicPr>
        <p:blipFill rotWithShape="1">
          <a:blip r:embed="rId4"/>
          <a:srcRect l="8390" t="34208" r="8194" b="34583"/>
          <a:stretch/>
        </p:blipFill>
        <p:spPr>
          <a:xfrm>
            <a:off x="8430434" y="3811765"/>
            <a:ext cx="1071562" cy="561268"/>
          </a:xfrm>
          <a:prstGeom prst="rect">
            <a:avLst/>
          </a:prstGeom>
        </p:spPr>
      </p:pic>
      <p:pic>
        <p:nvPicPr>
          <p:cNvPr id="23" name="Picture 22">
            <a:extLst>
              <a:ext uri="{FF2B5EF4-FFF2-40B4-BE49-F238E27FC236}">
                <a16:creationId xmlns:a16="http://schemas.microsoft.com/office/drawing/2014/main" id="{4464FD23-B9D5-B144-824C-7A4E6695C152}"/>
              </a:ext>
            </a:extLst>
          </p:cNvPr>
          <p:cNvPicPr>
            <a:picLocks noChangeAspect="1"/>
          </p:cNvPicPr>
          <p:nvPr/>
        </p:nvPicPr>
        <p:blipFill rotWithShape="1">
          <a:blip r:embed="rId4"/>
          <a:srcRect l="8390" t="34208" r="8194" b="34583"/>
          <a:stretch/>
        </p:blipFill>
        <p:spPr>
          <a:xfrm>
            <a:off x="6971099" y="4489141"/>
            <a:ext cx="1071562" cy="561268"/>
          </a:xfrm>
          <a:prstGeom prst="rect">
            <a:avLst/>
          </a:prstGeom>
        </p:spPr>
      </p:pic>
      <p:pic>
        <p:nvPicPr>
          <p:cNvPr id="11" name="Picture 10">
            <a:extLst>
              <a:ext uri="{FF2B5EF4-FFF2-40B4-BE49-F238E27FC236}">
                <a16:creationId xmlns:a16="http://schemas.microsoft.com/office/drawing/2014/main" id="{21679D96-8E76-1F48-B889-BCF6BB074D79}"/>
              </a:ext>
            </a:extLst>
          </p:cNvPr>
          <p:cNvPicPr>
            <a:picLocks noChangeAspect="1"/>
          </p:cNvPicPr>
          <p:nvPr/>
        </p:nvPicPr>
        <p:blipFill rotWithShape="1">
          <a:blip r:embed="rId4"/>
          <a:srcRect l="8390" t="34208" r="8194" b="34583"/>
          <a:stretch/>
        </p:blipFill>
        <p:spPr>
          <a:xfrm>
            <a:off x="4519299" y="3600011"/>
            <a:ext cx="1071562" cy="561268"/>
          </a:xfrm>
          <a:prstGeom prst="rect">
            <a:avLst/>
          </a:prstGeom>
        </p:spPr>
      </p:pic>
      <p:pic>
        <p:nvPicPr>
          <p:cNvPr id="12" name="Picture 11">
            <a:extLst>
              <a:ext uri="{FF2B5EF4-FFF2-40B4-BE49-F238E27FC236}">
                <a16:creationId xmlns:a16="http://schemas.microsoft.com/office/drawing/2014/main" id="{B33E1253-C75C-574F-B634-1413F11B1399}"/>
              </a:ext>
            </a:extLst>
          </p:cNvPr>
          <p:cNvPicPr>
            <a:picLocks noChangeAspect="1"/>
          </p:cNvPicPr>
          <p:nvPr/>
        </p:nvPicPr>
        <p:blipFill rotWithShape="1">
          <a:blip r:embed="rId4"/>
          <a:srcRect l="8390" t="34208" r="8194" b="34583"/>
          <a:stretch/>
        </p:blipFill>
        <p:spPr>
          <a:xfrm>
            <a:off x="6085739" y="3600011"/>
            <a:ext cx="1071562" cy="561268"/>
          </a:xfrm>
          <a:prstGeom prst="rect">
            <a:avLst/>
          </a:prstGeom>
        </p:spPr>
      </p:pic>
      <p:sp>
        <p:nvSpPr>
          <p:cNvPr id="13" name="Up Arrow 12">
            <a:extLst>
              <a:ext uri="{FF2B5EF4-FFF2-40B4-BE49-F238E27FC236}">
                <a16:creationId xmlns:a16="http://schemas.microsoft.com/office/drawing/2014/main" id="{AF328608-EF98-4547-8153-0E78FC1D2714}"/>
              </a:ext>
            </a:extLst>
          </p:cNvPr>
          <p:cNvSpPr/>
          <p:nvPr/>
        </p:nvSpPr>
        <p:spPr>
          <a:xfrm rot="19756820">
            <a:off x="5382610" y="4161146"/>
            <a:ext cx="307047" cy="492655"/>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C5096F9C-CB92-4641-BF16-F5794B383399}"/>
              </a:ext>
            </a:extLst>
          </p:cNvPr>
          <p:cNvSpPr/>
          <p:nvPr/>
        </p:nvSpPr>
        <p:spPr>
          <a:xfrm rot="19899479">
            <a:off x="7230819" y="3953129"/>
            <a:ext cx="307047" cy="492655"/>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28515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1087939" y="-1066620"/>
            <a:ext cx="8619060" cy="2050065"/>
          </a:xfrm>
        </p:spPr>
        <p:txBody>
          <a:bodyPr>
            <a:normAutofit/>
          </a:bodyPr>
          <a:lstStyle/>
          <a:p>
            <a:pPr algn="ctr"/>
            <a:r>
              <a:rPr lang="en-US" sz="4400" b="1" dirty="0"/>
              <a:t>Introduction</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0" y="1261252"/>
            <a:ext cx="6443183" cy="1966857"/>
          </a:xfrm>
          <a:solidFill>
            <a:schemeClr val="bg1"/>
          </a:solidFill>
        </p:spPr>
        <p:txBody>
          <a:bodyPr>
            <a:normAutofit/>
          </a:bodyPr>
          <a:lstStyle/>
          <a:p>
            <a:pPr marL="285750" indent="-285750">
              <a:buFont typeface="Arial" panose="020B0604020202020204" pitchFamily="34" charset="0"/>
              <a:buChar char="•"/>
            </a:pPr>
            <a:r>
              <a:rPr lang="en-US" sz="2000" dirty="0"/>
              <a:t>Reptiles increasingly threatened with extinction </a:t>
            </a:r>
          </a:p>
          <a:p>
            <a:pPr marL="285750" indent="-285750">
              <a:buFont typeface="Arial" panose="020B0604020202020204" pitchFamily="34" charset="0"/>
              <a:buChar char="•"/>
            </a:pPr>
            <a:r>
              <a:rPr lang="en-US" sz="2000" dirty="0"/>
              <a:t>Isolated populations with unknown origin </a:t>
            </a:r>
          </a:p>
          <a:p>
            <a:pPr marL="285750" indent="-285750">
              <a:buFont typeface="Arial" panose="020B0604020202020204" pitchFamily="34" charset="0"/>
              <a:buChar char="•"/>
            </a:pPr>
            <a:r>
              <a:rPr lang="en-US" sz="2000" dirty="0"/>
              <a:t>Conservation resources, impacts of invasive species, vulnerable native populations</a:t>
            </a:r>
          </a:p>
          <a:p>
            <a:pPr marL="742950" lvl="1"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FF413C43-D5AF-C746-916C-A064260DC9A8}"/>
              </a:ext>
            </a:extLst>
          </p:cNvPr>
          <p:cNvPicPr>
            <a:picLocks noChangeAspect="1"/>
          </p:cNvPicPr>
          <p:nvPr/>
        </p:nvPicPr>
        <p:blipFill>
          <a:blip r:embed="rId3"/>
          <a:stretch>
            <a:fillRect/>
          </a:stretch>
        </p:blipFill>
        <p:spPr>
          <a:xfrm>
            <a:off x="7627991" y="3872504"/>
            <a:ext cx="3644900" cy="2730500"/>
          </a:xfrm>
          <a:prstGeom prst="rect">
            <a:avLst/>
          </a:prstGeom>
        </p:spPr>
      </p:pic>
      <p:pic>
        <p:nvPicPr>
          <p:cNvPr id="10" name="Picture 9">
            <a:extLst>
              <a:ext uri="{FF2B5EF4-FFF2-40B4-BE49-F238E27FC236}">
                <a16:creationId xmlns:a16="http://schemas.microsoft.com/office/drawing/2014/main" id="{08B9354D-41E0-6C4C-90D4-83855E61DE1D}"/>
              </a:ext>
            </a:extLst>
          </p:cNvPr>
          <p:cNvPicPr>
            <a:picLocks noChangeAspect="1"/>
          </p:cNvPicPr>
          <p:nvPr/>
        </p:nvPicPr>
        <p:blipFill>
          <a:blip r:embed="rId4"/>
          <a:stretch>
            <a:fillRect/>
          </a:stretch>
        </p:blipFill>
        <p:spPr>
          <a:xfrm>
            <a:off x="6945944" y="235243"/>
            <a:ext cx="5008995" cy="3307648"/>
          </a:xfrm>
          <a:prstGeom prst="rect">
            <a:avLst/>
          </a:prstGeom>
        </p:spPr>
      </p:pic>
      <p:sp>
        <p:nvSpPr>
          <p:cNvPr id="12" name="Slide Number Placeholder 11">
            <a:extLst>
              <a:ext uri="{FF2B5EF4-FFF2-40B4-BE49-F238E27FC236}">
                <a16:creationId xmlns:a16="http://schemas.microsoft.com/office/drawing/2014/main" id="{BCC32167-963D-5342-98EA-191DDDFC427D}"/>
              </a:ext>
            </a:extLst>
          </p:cNvPr>
          <p:cNvSpPr>
            <a:spLocks noGrp="1"/>
          </p:cNvSpPr>
          <p:nvPr>
            <p:ph type="sldNum" sz="quarter" idx="12"/>
          </p:nvPr>
        </p:nvSpPr>
        <p:spPr>
          <a:xfrm>
            <a:off x="11380981" y="6351215"/>
            <a:ext cx="811019" cy="503578"/>
          </a:xfrm>
        </p:spPr>
        <p:txBody>
          <a:bodyPr/>
          <a:lstStyle/>
          <a:p>
            <a:fld id="{597BA788-23A4-3449-A2A3-DA7E034E2BA5}" type="slidenum">
              <a:rPr lang="en-US" smtClean="0"/>
              <a:t>2</a:t>
            </a:fld>
            <a:endParaRPr lang="en-US" dirty="0"/>
          </a:p>
        </p:txBody>
      </p:sp>
      <p:pic>
        <p:nvPicPr>
          <p:cNvPr id="6" name="Picture 5">
            <a:extLst>
              <a:ext uri="{FF2B5EF4-FFF2-40B4-BE49-F238E27FC236}">
                <a16:creationId xmlns:a16="http://schemas.microsoft.com/office/drawing/2014/main" id="{637095FF-25C9-2E4E-A08A-D28B71DA8065}"/>
              </a:ext>
            </a:extLst>
          </p:cNvPr>
          <p:cNvPicPr>
            <a:picLocks noChangeAspect="1"/>
          </p:cNvPicPr>
          <p:nvPr/>
        </p:nvPicPr>
        <p:blipFill rotWithShape="1">
          <a:blip r:embed="rId5"/>
          <a:srcRect t="23214" b="20491"/>
          <a:stretch/>
        </p:blipFill>
        <p:spPr>
          <a:xfrm>
            <a:off x="0" y="3872504"/>
            <a:ext cx="6548230" cy="2457562"/>
          </a:xfrm>
          <a:prstGeom prst="rect">
            <a:avLst/>
          </a:prstGeom>
        </p:spPr>
      </p:pic>
    </p:spTree>
    <p:extLst>
      <p:ext uri="{BB962C8B-B14F-4D97-AF65-F5344CB8AC3E}">
        <p14:creationId xmlns:p14="http://schemas.microsoft.com/office/powerpoint/2010/main" val="723176624"/>
      </p:ext>
    </p:extLst>
  </p:cSld>
  <p:clrMapOvr>
    <a:masterClrMapping/>
  </p:clrMapOvr>
  <mc:AlternateContent xmlns:mc="http://schemas.openxmlformats.org/markup-compatibility/2006" xmlns:p14="http://schemas.microsoft.com/office/powerpoint/2010/main">
    <mc:Choice Requires="p14">
      <p:transition spd="med" p14:dur="700" advTm="45792">
        <p:fade/>
      </p:transition>
    </mc:Choice>
    <mc:Fallback xmlns="">
      <p:transition spd="med" advTm="4579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14766" y="-1520736"/>
            <a:ext cx="8619060" cy="2050065"/>
          </a:xfrm>
        </p:spPr>
        <p:txBody>
          <a:bodyPr/>
          <a:lstStyle/>
          <a:p>
            <a:endParaRPr lang="en-US" dirty="0"/>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14766" y="3048000"/>
            <a:ext cx="4771762" cy="4003039"/>
          </a:xfrm>
        </p:spPr>
        <p:txBody>
          <a:bodyPr>
            <a:normAutofit/>
          </a:bodyPr>
          <a:lstStyle/>
          <a:p>
            <a:pPr marL="742950" lvl="1"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3638EAEF-EB7B-0145-916D-CA139E6186B3}"/>
              </a:ext>
            </a:extLst>
          </p:cNvPr>
          <p:cNvSpPr/>
          <p:nvPr/>
        </p:nvSpPr>
        <p:spPr>
          <a:xfrm>
            <a:off x="306082" y="1195046"/>
            <a:ext cx="4218214" cy="369332"/>
          </a:xfrm>
          <a:prstGeom prst="rect">
            <a:avLst/>
          </a:prstGeom>
        </p:spPr>
        <p:txBody>
          <a:bodyPr wrap="square">
            <a:spAutoFit/>
          </a:bodyPr>
          <a:lstStyle/>
          <a:p>
            <a:endParaRPr lang="en-US" dirty="0"/>
          </a:p>
        </p:txBody>
      </p:sp>
      <p:sp>
        <p:nvSpPr>
          <p:cNvPr id="14" name="Slide Number Placeholder 13">
            <a:extLst>
              <a:ext uri="{FF2B5EF4-FFF2-40B4-BE49-F238E27FC236}">
                <a16:creationId xmlns:a16="http://schemas.microsoft.com/office/drawing/2014/main" id="{B5FCF81E-5812-A04B-B6B3-4F617B14CC0F}"/>
              </a:ext>
            </a:extLst>
          </p:cNvPr>
          <p:cNvSpPr>
            <a:spLocks noGrp="1"/>
          </p:cNvSpPr>
          <p:nvPr>
            <p:ph type="sldNum" sz="quarter" idx="12"/>
          </p:nvPr>
        </p:nvSpPr>
        <p:spPr>
          <a:xfrm>
            <a:off x="11431221" y="6354422"/>
            <a:ext cx="811019" cy="503578"/>
          </a:xfrm>
        </p:spPr>
        <p:txBody>
          <a:bodyPr/>
          <a:lstStyle/>
          <a:p>
            <a:r>
              <a:rPr lang="en-US" dirty="0"/>
              <a:t>16</a:t>
            </a:r>
          </a:p>
        </p:txBody>
      </p:sp>
      <p:pic>
        <p:nvPicPr>
          <p:cNvPr id="17" name="Picture 16">
            <a:extLst>
              <a:ext uri="{FF2B5EF4-FFF2-40B4-BE49-F238E27FC236}">
                <a16:creationId xmlns:a16="http://schemas.microsoft.com/office/drawing/2014/main" id="{34932722-5D78-E24B-A381-2BC5D72BE7C0}"/>
              </a:ext>
            </a:extLst>
          </p:cNvPr>
          <p:cNvPicPr>
            <a:picLocks noChangeAspect="1"/>
          </p:cNvPicPr>
          <p:nvPr/>
        </p:nvPicPr>
        <p:blipFill>
          <a:blip r:embed="rId3"/>
          <a:stretch>
            <a:fillRect/>
          </a:stretch>
        </p:blipFill>
        <p:spPr>
          <a:xfrm>
            <a:off x="1166980" y="-739141"/>
            <a:ext cx="10081408" cy="7790179"/>
          </a:xfrm>
          <a:prstGeom prst="rect">
            <a:avLst/>
          </a:prstGeom>
        </p:spPr>
      </p:pic>
      <p:pic>
        <p:nvPicPr>
          <p:cNvPr id="8" name="Picture 7">
            <a:extLst>
              <a:ext uri="{FF2B5EF4-FFF2-40B4-BE49-F238E27FC236}">
                <a16:creationId xmlns:a16="http://schemas.microsoft.com/office/drawing/2014/main" id="{09044D1F-DEE6-2840-813C-177345E54EDA}"/>
              </a:ext>
            </a:extLst>
          </p:cNvPr>
          <p:cNvPicPr>
            <a:picLocks noChangeAspect="1"/>
          </p:cNvPicPr>
          <p:nvPr/>
        </p:nvPicPr>
        <p:blipFill rotWithShape="1">
          <a:blip r:embed="rId4"/>
          <a:srcRect l="8390" t="34208" r="8194" b="34583"/>
          <a:stretch/>
        </p:blipFill>
        <p:spPr>
          <a:xfrm>
            <a:off x="5136122" y="4653669"/>
            <a:ext cx="1071562" cy="561268"/>
          </a:xfrm>
          <a:prstGeom prst="rect">
            <a:avLst/>
          </a:prstGeom>
        </p:spPr>
      </p:pic>
      <p:pic>
        <p:nvPicPr>
          <p:cNvPr id="21" name="Picture 20">
            <a:extLst>
              <a:ext uri="{FF2B5EF4-FFF2-40B4-BE49-F238E27FC236}">
                <a16:creationId xmlns:a16="http://schemas.microsoft.com/office/drawing/2014/main" id="{8D80D8CF-7E1C-114D-B6F7-CC8B210E8DF1}"/>
              </a:ext>
            </a:extLst>
          </p:cNvPr>
          <p:cNvPicPr>
            <a:picLocks noChangeAspect="1"/>
          </p:cNvPicPr>
          <p:nvPr/>
        </p:nvPicPr>
        <p:blipFill rotWithShape="1">
          <a:blip r:embed="rId4"/>
          <a:srcRect l="8390" t="34208" r="8194" b="34583"/>
          <a:stretch/>
        </p:blipFill>
        <p:spPr>
          <a:xfrm>
            <a:off x="8641098" y="5367337"/>
            <a:ext cx="1071562" cy="561268"/>
          </a:xfrm>
          <a:prstGeom prst="rect">
            <a:avLst/>
          </a:prstGeom>
        </p:spPr>
      </p:pic>
      <p:pic>
        <p:nvPicPr>
          <p:cNvPr id="22" name="Picture 21">
            <a:extLst>
              <a:ext uri="{FF2B5EF4-FFF2-40B4-BE49-F238E27FC236}">
                <a16:creationId xmlns:a16="http://schemas.microsoft.com/office/drawing/2014/main" id="{A1FC065E-5133-9B47-BF5F-8FEFB5AAF4E4}"/>
              </a:ext>
            </a:extLst>
          </p:cNvPr>
          <p:cNvPicPr>
            <a:picLocks noChangeAspect="1"/>
          </p:cNvPicPr>
          <p:nvPr/>
        </p:nvPicPr>
        <p:blipFill rotWithShape="1">
          <a:blip r:embed="rId4"/>
          <a:srcRect l="8390" t="34208" r="8194" b="34583"/>
          <a:stretch/>
        </p:blipFill>
        <p:spPr>
          <a:xfrm>
            <a:off x="8430434" y="3811765"/>
            <a:ext cx="1071562" cy="561268"/>
          </a:xfrm>
          <a:prstGeom prst="rect">
            <a:avLst/>
          </a:prstGeom>
        </p:spPr>
      </p:pic>
      <p:pic>
        <p:nvPicPr>
          <p:cNvPr id="23" name="Picture 22">
            <a:extLst>
              <a:ext uri="{FF2B5EF4-FFF2-40B4-BE49-F238E27FC236}">
                <a16:creationId xmlns:a16="http://schemas.microsoft.com/office/drawing/2014/main" id="{4464FD23-B9D5-B144-824C-7A4E6695C152}"/>
              </a:ext>
            </a:extLst>
          </p:cNvPr>
          <p:cNvPicPr>
            <a:picLocks noChangeAspect="1"/>
          </p:cNvPicPr>
          <p:nvPr/>
        </p:nvPicPr>
        <p:blipFill rotWithShape="1">
          <a:blip r:embed="rId4"/>
          <a:srcRect l="8390" t="34208" r="8194" b="34583"/>
          <a:stretch/>
        </p:blipFill>
        <p:spPr>
          <a:xfrm>
            <a:off x="6964810" y="4373035"/>
            <a:ext cx="1071562" cy="561268"/>
          </a:xfrm>
          <a:prstGeom prst="rect">
            <a:avLst/>
          </a:prstGeom>
        </p:spPr>
      </p:pic>
      <p:pic>
        <p:nvPicPr>
          <p:cNvPr id="11" name="Picture 10">
            <a:extLst>
              <a:ext uri="{FF2B5EF4-FFF2-40B4-BE49-F238E27FC236}">
                <a16:creationId xmlns:a16="http://schemas.microsoft.com/office/drawing/2014/main" id="{21679D96-8E76-1F48-B889-BCF6BB074D79}"/>
              </a:ext>
            </a:extLst>
          </p:cNvPr>
          <p:cNvPicPr>
            <a:picLocks noChangeAspect="1"/>
          </p:cNvPicPr>
          <p:nvPr/>
        </p:nvPicPr>
        <p:blipFill rotWithShape="1">
          <a:blip r:embed="rId4"/>
          <a:srcRect l="8390" t="34208" r="8194" b="34583"/>
          <a:stretch/>
        </p:blipFill>
        <p:spPr>
          <a:xfrm>
            <a:off x="4519299" y="3600011"/>
            <a:ext cx="1071562" cy="561268"/>
          </a:xfrm>
          <a:prstGeom prst="rect">
            <a:avLst/>
          </a:prstGeom>
        </p:spPr>
      </p:pic>
      <p:pic>
        <p:nvPicPr>
          <p:cNvPr id="12" name="Picture 11">
            <a:extLst>
              <a:ext uri="{FF2B5EF4-FFF2-40B4-BE49-F238E27FC236}">
                <a16:creationId xmlns:a16="http://schemas.microsoft.com/office/drawing/2014/main" id="{B33E1253-C75C-574F-B634-1413F11B1399}"/>
              </a:ext>
            </a:extLst>
          </p:cNvPr>
          <p:cNvPicPr>
            <a:picLocks noChangeAspect="1"/>
          </p:cNvPicPr>
          <p:nvPr/>
        </p:nvPicPr>
        <p:blipFill rotWithShape="1">
          <a:blip r:embed="rId4"/>
          <a:srcRect l="8390" t="34208" r="8194" b="34583"/>
          <a:stretch/>
        </p:blipFill>
        <p:spPr>
          <a:xfrm>
            <a:off x="6126666" y="3811765"/>
            <a:ext cx="1071562" cy="561268"/>
          </a:xfrm>
          <a:prstGeom prst="rect">
            <a:avLst/>
          </a:prstGeom>
        </p:spPr>
      </p:pic>
      <p:pic>
        <p:nvPicPr>
          <p:cNvPr id="13" name="Picture 12">
            <a:extLst>
              <a:ext uri="{FF2B5EF4-FFF2-40B4-BE49-F238E27FC236}">
                <a16:creationId xmlns:a16="http://schemas.microsoft.com/office/drawing/2014/main" id="{4DF242FC-005D-B141-B618-2CA141CB3A55}"/>
              </a:ext>
            </a:extLst>
          </p:cNvPr>
          <p:cNvPicPr>
            <a:picLocks noChangeAspect="1"/>
          </p:cNvPicPr>
          <p:nvPr/>
        </p:nvPicPr>
        <p:blipFill rotWithShape="1">
          <a:blip r:embed="rId4"/>
          <a:srcRect l="8390" t="34208" r="8194" b="34583"/>
          <a:stretch/>
        </p:blipFill>
        <p:spPr>
          <a:xfrm>
            <a:off x="4986528" y="2334332"/>
            <a:ext cx="1071562" cy="561268"/>
          </a:xfrm>
          <a:prstGeom prst="rect">
            <a:avLst/>
          </a:prstGeom>
        </p:spPr>
      </p:pic>
      <p:pic>
        <p:nvPicPr>
          <p:cNvPr id="15" name="Picture 14">
            <a:extLst>
              <a:ext uri="{FF2B5EF4-FFF2-40B4-BE49-F238E27FC236}">
                <a16:creationId xmlns:a16="http://schemas.microsoft.com/office/drawing/2014/main" id="{FDFD9ADF-5514-C347-9B00-D825BF94AB90}"/>
              </a:ext>
            </a:extLst>
          </p:cNvPr>
          <p:cNvPicPr>
            <a:picLocks noChangeAspect="1"/>
          </p:cNvPicPr>
          <p:nvPr/>
        </p:nvPicPr>
        <p:blipFill rotWithShape="1">
          <a:blip r:embed="rId4"/>
          <a:srcRect l="8390" t="34208" r="8194" b="34583"/>
          <a:stretch/>
        </p:blipFill>
        <p:spPr>
          <a:xfrm>
            <a:off x="3732133" y="2826987"/>
            <a:ext cx="1071562" cy="561268"/>
          </a:xfrm>
          <a:prstGeom prst="rect">
            <a:avLst/>
          </a:prstGeom>
        </p:spPr>
      </p:pic>
      <p:pic>
        <p:nvPicPr>
          <p:cNvPr id="16" name="Picture 15">
            <a:extLst>
              <a:ext uri="{FF2B5EF4-FFF2-40B4-BE49-F238E27FC236}">
                <a16:creationId xmlns:a16="http://schemas.microsoft.com/office/drawing/2014/main" id="{00888B58-3EC0-A34F-8704-CAFD1B280CE8}"/>
              </a:ext>
            </a:extLst>
          </p:cNvPr>
          <p:cNvPicPr>
            <a:picLocks noChangeAspect="1"/>
          </p:cNvPicPr>
          <p:nvPr/>
        </p:nvPicPr>
        <p:blipFill rotWithShape="1">
          <a:blip r:embed="rId4"/>
          <a:srcRect l="8390" t="34208" r="8194" b="34583"/>
          <a:stretch/>
        </p:blipFill>
        <p:spPr>
          <a:xfrm>
            <a:off x="5636919" y="3002230"/>
            <a:ext cx="1071562" cy="561268"/>
          </a:xfrm>
          <a:prstGeom prst="rect">
            <a:avLst/>
          </a:prstGeom>
        </p:spPr>
      </p:pic>
      <p:sp>
        <p:nvSpPr>
          <p:cNvPr id="18" name="Up Arrow 17">
            <a:extLst>
              <a:ext uri="{FF2B5EF4-FFF2-40B4-BE49-F238E27FC236}">
                <a16:creationId xmlns:a16="http://schemas.microsoft.com/office/drawing/2014/main" id="{057BBFDD-5B22-9A43-AEE7-ABE1447C7A3E}"/>
              </a:ext>
            </a:extLst>
          </p:cNvPr>
          <p:cNvSpPr/>
          <p:nvPr/>
        </p:nvSpPr>
        <p:spPr>
          <a:xfrm rot="19644093">
            <a:off x="4149247" y="3403705"/>
            <a:ext cx="307047" cy="492655"/>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a:extLst>
              <a:ext uri="{FF2B5EF4-FFF2-40B4-BE49-F238E27FC236}">
                <a16:creationId xmlns:a16="http://schemas.microsoft.com/office/drawing/2014/main" id="{F923F6D0-030E-234C-9C78-BC82867FBADB}"/>
              </a:ext>
            </a:extLst>
          </p:cNvPr>
          <p:cNvSpPr/>
          <p:nvPr/>
        </p:nvSpPr>
        <p:spPr>
          <a:xfrm rot="20313005">
            <a:off x="5057612" y="3048904"/>
            <a:ext cx="307047" cy="492655"/>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a:extLst>
              <a:ext uri="{FF2B5EF4-FFF2-40B4-BE49-F238E27FC236}">
                <a16:creationId xmlns:a16="http://schemas.microsoft.com/office/drawing/2014/main" id="{B30D6ABC-247E-D44F-A5F1-8EACB29B8EDB}"/>
              </a:ext>
            </a:extLst>
          </p:cNvPr>
          <p:cNvSpPr/>
          <p:nvPr/>
        </p:nvSpPr>
        <p:spPr>
          <a:xfrm rot="19748920">
            <a:off x="6781755" y="3199822"/>
            <a:ext cx="307047" cy="492655"/>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80183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14766" y="-1520736"/>
            <a:ext cx="8619060" cy="2050065"/>
          </a:xfrm>
        </p:spPr>
        <p:txBody>
          <a:bodyPr/>
          <a:lstStyle/>
          <a:p>
            <a:endParaRPr lang="en-US" dirty="0"/>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14766" y="3048000"/>
            <a:ext cx="4771762" cy="4003039"/>
          </a:xfrm>
        </p:spPr>
        <p:txBody>
          <a:bodyPr>
            <a:normAutofit/>
          </a:bodyPr>
          <a:lstStyle/>
          <a:p>
            <a:pPr marL="742950" lvl="1"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3638EAEF-EB7B-0145-916D-CA139E6186B3}"/>
              </a:ext>
            </a:extLst>
          </p:cNvPr>
          <p:cNvSpPr/>
          <p:nvPr/>
        </p:nvSpPr>
        <p:spPr>
          <a:xfrm>
            <a:off x="306082" y="1195046"/>
            <a:ext cx="4218214" cy="369332"/>
          </a:xfrm>
          <a:prstGeom prst="rect">
            <a:avLst/>
          </a:prstGeom>
        </p:spPr>
        <p:txBody>
          <a:bodyPr wrap="square">
            <a:spAutoFit/>
          </a:bodyPr>
          <a:lstStyle/>
          <a:p>
            <a:endParaRPr lang="en-US" dirty="0"/>
          </a:p>
        </p:txBody>
      </p:sp>
      <p:sp>
        <p:nvSpPr>
          <p:cNvPr id="14" name="Slide Number Placeholder 13">
            <a:extLst>
              <a:ext uri="{FF2B5EF4-FFF2-40B4-BE49-F238E27FC236}">
                <a16:creationId xmlns:a16="http://schemas.microsoft.com/office/drawing/2014/main" id="{B5FCF81E-5812-A04B-B6B3-4F617B14CC0F}"/>
              </a:ext>
            </a:extLst>
          </p:cNvPr>
          <p:cNvSpPr>
            <a:spLocks noGrp="1"/>
          </p:cNvSpPr>
          <p:nvPr>
            <p:ph type="sldNum" sz="quarter" idx="12"/>
          </p:nvPr>
        </p:nvSpPr>
        <p:spPr>
          <a:xfrm>
            <a:off x="11431221" y="6354422"/>
            <a:ext cx="811019" cy="503578"/>
          </a:xfrm>
        </p:spPr>
        <p:txBody>
          <a:bodyPr/>
          <a:lstStyle/>
          <a:p>
            <a:r>
              <a:rPr lang="en-US" dirty="0"/>
              <a:t>16</a:t>
            </a:r>
          </a:p>
        </p:txBody>
      </p:sp>
      <p:pic>
        <p:nvPicPr>
          <p:cNvPr id="17" name="Picture 16">
            <a:extLst>
              <a:ext uri="{FF2B5EF4-FFF2-40B4-BE49-F238E27FC236}">
                <a16:creationId xmlns:a16="http://schemas.microsoft.com/office/drawing/2014/main" id="{34932722-5D78-E24B-A381-2BC5D72BE7C0}"/>
              </a:ext>
            </a:extLst>
          </p:cNvPr>
          <p:cNvPicPr>
            <a:picLocks noChangeAspect="1"/>
          </p:cNvPicPr>
          <p:nvPr/>
        </p:nvPicPr>
        <p:blipFill>
          <a:blip r:embed="rId3"/>
          <a:stretch>
            <a:fillRect/>
          </a:stretch>
        </p:blipFill>
        <p:spPr>
          <a:xfrm>
            <a:off x="1166980" y="-739141"/>
            <a:ext cx="10081408" cy="7790179"/>
          </a:xfrm>
          <a:prstGeom prst="rect">
            <a:avLst/>
          </a:prstGeom>
        </p:spPr>
      </p:pic>
      <p:pic>
        <p:nvPicPr>
          <p:cNvPr id="8" name="Picture 7">
            <a:extLst>
              <a:ext uri="{FF2B5EF4-FFF2-40B4-BE49-F238E27FC236}">
                <a16:creationId xmlns:a16="http://schemas.microsoft.com/office/drawing/2014/main" id="{09044D1F-DEE6-2840-813C-177345E54EDA}"/>
              </a:ext>
            </a:extLst>
          </p:cNvPr>
          <p:cNvPicPr>
            <a:picLocks noChangeAspect="1"/>
          </p:cNvPicPr>
          <p:nvPr/>
        </p:nvPicPr>
        <p:blipFill rotWithShape="1">
          <a:blip r:embed="rId4"/>
          <a:srcRect l="8390" t="34208" r="8194" b="34583"/>
          <a:stretch/>
        </p:blipFill>
        <p:spPr>
          <a:xfrm>
            <a:off x="5136122" y="4653669"/>
            <a:ext cx="1071562" cy="561268"/>
          </a:xfrm>
          <a:prstGeom prst="rect">
            <a:avLst/>
          </a:prstGeom>
        </p:spPr>
      </p:pic>
      <p:pic>
        <p:nvPicPr>
          <p:cNvPr id="21" name="Picture 20">
            <a:extLst>
              <a:ext uri="{FF2B5EF4-FFF2-40B4-BE49-F238E27FC236}">
                <a16:creationId xmlns:a16="http://schemas.microsoft.com/office/drawing/2014/main" id="{8D80D8CF-7E1C-114D-B6F7-CC8B210E8DF1}"/>
              </a:ext>
            </a:extLst>
          </p:cNvPr>
          <p:cNvPicPr>
            <a:picLocks noChangeAspect="1"/>
          </p:cNvPicPr>
          <p:nvPr/>
        </p:nvPicPr>
        <p:blipFill rotWithShape="1">
          <a:blip r:embed="rId4"/>
          <a:srcRect l="8390" t="34208" r="8194" b="34583"/>
          <a:stretch/>
        </p:blipFill>
        <p:spPr>
          <a:xfrm>
            <a:off x="8641098" y="5367337"/>
            <a:ext cx="1071562" cy="561268"/>
          </a:xfrm>
          <a:prstGeom prst="rect">
            <a:avLst/>
          </a:prstGeom>
        </p:spPr>
      </p:pic>
      <p:pic>
        <p:nvPicPr>
          <p:cNvPr id="22" name="Picture 21">
            <a:extLst>
              <a:ext uri="{FF2B5EF4-FFF2-40B4-BE49-F238E27FC236}">
                <a16:creationId xmlns:a16="http://schemas.microsoft.com/office/drawing/2014/main" id="{A1FC065E-5133-9B47-BF5F-8FEFB5AAF4E4}"/>
              </a:ext>
            </a:extLst>
          </p:cNvPr>
          <p:cNvPicPr>
            <a:picLocks noChangeAspect="1"/>
          </p:cNvPicPr>
          <p:nvPr/>
        </p:nvPicPr>
        <p:blipFill rotWithShape="1">
          <a:blip r:embed="rId4"/>
          <a:srcRect l="8390" t="34208" r="8194" b="34583"/>
          <a:stretch/>
        </p:blipFill>
        <p:spPr>
          <a:xfrm>
            <a:off x="8430434" y="3811765"/>
            <a:ext cx="1071562" cy="561268"/>
          </a:xfrm>
          <a:prstGeom prst="rect">
            <a:avLst/>
          </a:prstGeom>
        </p:spPr>
      </p:pic>
      <p:pic>
        <p:nvPicPr>
          <p:cNvPr id="23" name="Picture 22">
            <a:extLst>
              <a:ext uri="{FF2B5EF4-FFF2-40B4-BE49-F238E27FC236}">
                <a16:creationId xmlns:a16="http://schemas.microsoft.com/office/drawing/2014/main" id="{4464FD23-B9D5-B144-824C-7A4E6695C152}"/>
              </a:ext>
            </a:extLst>
          </p:cNvPr>
          <p:cNvPicPr>
            <a:picLocks noChangeAspect="1"/>
          </p:cNvPicPr>
          <p:nvPr/>
        </p:nvPicPr>
        <p:blipFill rotWithShape="1">
          <a:blip r:embed="rId4"/>
          <a:srcRect l="8390" t="34208" r="8194" b="34583"/>
          <a:stretch/>
        </p:blipFill>
        <p:spPr>
          <a:xfrm>
            <a:off x="6964810" y="4373035"/>
            <a:ext cx="1071562" cy="561268"/>
          </a:xfrm>
          <a:prstGeom prst="rect">
            <a:avLst/>
          </a:prstGeom>
        </p:spPr>
      </p:pic>
      <p:pic>
        <p:nvPicPr>
          <p:cNvPr id="11" name="Picture 10">
            <a:extLst>
              <a:ext uri="{FF2B5EF4-FFF2-40B4-BE49-F238E27FC236}">
                <a16:creationId xmlns:a16="http://schemas.microsoft.com/office/drawing/2014/main" id="{21679D96-8E76-1F48-B889-BCF6BB074D79}"/>
              </a:ext>
            </a:extLst>
          </p:cNvPr>
          <p:cNvPicPr>
            <a:picLocks noChangeAspect="1"/>
          </p:cNvPicPr>
          <p:nvPr/>
        </p:nvPicPr>
        <p:blipFill rotWithShape="1">
          <a:blip r:embed="rId4"/>
          <a:srcRect l="8390" t="34208" r="8194" b="34583"/>
          <a:stretch/>
        </p:blipFill>
        <p:spPr>
          <a:xfrm>
            <a:off x="4519299" y="3600011"/>
            <a:ext cx="1071562" cy="561268"/>
          </a:xfrm>
          <a:prstGeom prst="rect">
            <a:avLst/>
          </a:prstGeom>
        </p:spPr>
      </p:pic>
      <p:pic>
        <p:nvPicPr>
          <p:cNvPr id="12" name="Picture 11">
            <a:extLst>
              <a:ext uri="{FF2B5EF4-FFF2-40B4-BE49-F238E27FC236}">
                <a16:creationId xmlns:a16="http://schemas.microsoft.com/office/drawing/2014/main" id="{B33E1253-C75C-574F-B634-1413F11B1399}"/>
              </a:ext>
            </a:extLst>
          </p:cNvPr>
          <p:cNvPicPr>
            <a:picLocks noChangeAspect="1"/>
          </p:cNvPicPr>
          <p:nvPr/>
        </p:nvPicPr>
        <p:blipFill rotWithShape="1">
          <a:blip r:embed="rId4"/>
          <a:srcRect l="8390" t="34208" r="8194" b="34583"/>
          <a:stretch/>
        </p:blipFill>
        <p:spPr>
          <a:xfrm>
            <a:off x="6126666" y="3811765"/>
            <a:ext cx="1071562" cy="561268"/>
          </a:xfrm>
          <a:prstGeom prst="rect">
            <a:avLst/>
          </a:prstGeom>
        </p:spPr>
      </p:pic>
      <p:pic>
        <p:nvPicPr>
          <p:cNvPr id="13" name="Picture 12">
            <a:extLst>
              <a:ext uri="{FF2B5EF4-FFF2-40B4-BE49-F238E27FC236}">
                <a16:creationId xmlns:a16="http://schemas.microsoft.com/office/drawing/2014/main" id="{4DF242FC-005D-B141-B618-2CA141CB3A55}"/>
              </a:ext>
            </a:extLst>
          </p:cNvPr>
          <p:cNvPicPr>
            <a:picLocks noChangeAspect="1"/>
          </p:cNvPicPr>
          <p:nvPr/>
        </p:nvPicPr>
        <p:blipFill rotWithShape="1">
          <a:blip r:embed="rId4"/>
          <a:srcRect l="8390" t="34208" r="8194" b="34583"/>
          <a:stretch/>
        </p:blipFill>
        <p:spPr>
          <a:xfrm>
            <a:off x="4986528" y="2334332"/>
            <a:ext cx="1071562" cy="561268"/>
          </a:xfrm>
          <a:prstGeom prst="rect">
            <a:avLst/>
          </a:prstGeom>
        </p:spPr>
      </p:pic>
      <p:pic>
        <p:nvPicPr>
          <p:cNvPr id="15" name="Picture 14">
            <a:extLst>
              <a:ext uri="{FF2B5EF4-FFF2-40B4-BE49-F238E27FC236}">
                <a16:creationId xmlns:a16="http://schemas.microsoft.com/office/drawing/2014/main" id="{FDFD9ADF-5514-C347-9B00-D825BF94AB90}"/>
              </a:ext>
            </a:extLst>
          </p:cNvPr>
          <p:cNvPicPr>
            <a:picLocks noChangeAspect="1"/>
          </p:cNvPicPr>
          <p:nvPr/>
        </p:nvPicPr>
        <p:blipFill rotWithShape="1">
          <a:blip r:embed="rId4"/>
          <a:srcRect l="8390" t="34208" r="8194" b="34583"/>
          <a:stretch/>
        </p:blipFill>
        <p:spPr>
          <a:xfrm>
            <a:off x="3732133" y="2826987"/>
            <a:ext cx="1071562" cy="561268"/>
          </a:xfrm>
          <a:prstGeom prst="rect">
            <a:avLst/>
          </a:prstGeom>
        </p:spPr>
      </p:pic>
      <p:pic>
        <p:nvPicPr>
          <p:cNvPr id="16" name="Picture 15">
            <a:extLst>
              <a:ext uri="{FF2B5EF4-FFF2-40B4-BE49-F238E27FC236}">
                <a16:creationId xmlns:a16="http://schemas.microsoft.com/office/drawing/2014/main" id="{00888B58-3EC0-A34F-8704-CAFD1B280CE8}"/>
              </a:ext>
            </a:extLst>
          </p:cNvPr>
          <p:cNvPicPr>
            <a:picLocks noChangeAspect="1"/>
          </p:cNvPicPr>
          <p:nvPr/>
        </p:nvPicPr>
        <p:blipFill rotWithShape="1">
          <a:blip r:embed="rId4"/>
          <a:srcRect l="8390" t="34208" r="8194" b="34583"/>
          <a:stretch/>
        </p:blipFill>
        <p:spPr>
          <a:xfrm>
            <a:off x="5402961" y="3038741"/>
            <a:ext cx="1071562" cy="561268"/>
          </a:xfrm>
          <a:prstGeom prst="rect">
            <a:avLst/>
          </a:prstGeom>
        </p:spPr>
      </p:pic>
      <p:pic>
        <p:nvPicPr>
          <p:cNvPr id="19" name="Picture 18">
            <a:extLst>
              <a:ext uri="{FF2B5EF4-FFF2-40B4-BE49-F238E27FC236}">
                <a16:creationId xmlns:a16="http://schemas.microsoft.com/office/drawing/2014/main" id="{92913360-7C76-FB40-85C9-F4648173A718}"/>
              </a:ext>
            </a:extLst>
          </p:cNvPr>
          <p:cNvPicPr>
            <a:picLocks noChangeAspect="1"/>
          </p:cNvPicPr>
          <p:nvPr/>
        </p:nvPicPr>
        <p:blipFill rotWithShape="1">
          <a:blip r:embed="rId4"/>
          <a:srcRect l="8390" t="34208" r="8194" b="34583"/>
          <a:stretch/>
        </p:blipFill>
        <p:spPr>
          <a:xfrm>
            <a:off x="7073789" y="2486732"/>
            <a:ext cx="1071562" cy="561268"/>
          </a:xfrm>
          <a:prstGeom prst="rect">
            <a:avLst/>
          </a:prstGeom>
        </p:spPr>
      </p:pic>
      <p:sp>
        <p:nvSpPr>
          <p:cNvPr id="4" name="Up Arrow 3">
            <a:extLst>
              <a:ext uri="{FF2B5EF4-FFF2-40B4-BE49-F238E27FC236}">
                <a16:creationId xmlns:a16="http://schemas.microsoft.com/office/drawing/2014/main" id="{7A3595AB-AA90-C846-875F-11225363EF03}"/>
              </a:ext>
            </a:extLst>
          </p:cNvPr>
          <p:cNvSpPr/>
          <p:nvPr/>
        </p:nvSpPr>
        <p:spPr>
          <a:xfrm rot="3110145">
            <a:off x="6641562" y="2891444"/>
            <a:ext cx="307047" cy="492655"/>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00612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14766" y="-1520736"/>
            <a:ext cx="8619060" cy="2050065"/>
          </a:xfrm>
        </p:spPr>
        <p:txBody>
          <a:bodyPr/>
          <a:lstStyle/>
          <a:p>
            <a:endParaRPr lang="en-US" dirty="0"/>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14766" y="3048000"/>
            <a:ext cx="4771762" cy="4003039"/>
          </a:xfrm>
        </p:spPr>
        <p:txBody>
          <a:bodyPr>
            <a:normAutofit/>
          </a:bodyPr>
          <a:lstStyle/>
          <a:p>
            <a:pPr marL="742950" lvl="1"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3638EAEF-EB7B-0145-916D-CA139E6186B3}"/>
              </a:ext>
            </a:extLst>
          </p:cNvPr>
          <p:cNvSpPr/>
          <p:nvPr/>
        </p:nvSpPr>
        <p:spPr>
          <a:xfrm>
            <a:off x="306082" y="1195046"/>
            <a:ext cx="4218214" cy="369332"/>
          </a:xfrm>
          <a:prstGeom prst="rect">
            <a:avLst/>
          </a:prstGeom>
        </p:spPr>
        <p:txBody>
          <a:bodyPr wrap="square">
            <a:spAutoFit/>
          </a:bodyPr>
          <a:lstStyle/>
          <a:p>
            <a:endParaRPr lang="en-US" dirty="0"/>
          </a:p>
        </p:txBody>
      </p:sp>
      <p:sp>
        <p:nvSpPr>
          <p:cNvPr id="14" name="Slide Number Placeholder 13">
            <a:extLst>
              <a:ext uri="{FF2B5EF4-FFF2-40B4-BE49-F238E27FC236}">
                <a16:creationId xmlns:a16="http://schemas.microsoft.com/office/drawing/2014/main" id="{B5FCF81E-5812-A04B-B6B3-4F617B14CC0F}"/>
              </a:ext>
            </a:extLst>
          </p:cNvPr>
          <p:cNvSpPr>
            <a:spLocks noGrp="1"/>
          </p:cNvSpPr>
          <p:nvPr>
            <p:ph type="sldNum" sz="quarter" idx="12"/>
          </p:nvPr>
        </p:nvSpPr>
        <p:spPr>
          <a:xfrm>
            <a:off x="11431221" y="6354422"/>
            <a:ext cx="811019" cy="503578"/>
          </a:xfrm>
        </p:spPr>
        <p:txBody>
          <a:bodyPr/>
          <a:lstStyle/>
          <a:p>
            <a:r>
              <a:rPr lang="en-US" dirty="0"/>
              <a:t>16</a:t>
            </a:r>
          </a:p>
        </p:txBody>
      </p:sp>
      <p:pic>
        <p:nvPicPr>
          <p:cNvPr id="17" name="Picture 16">
            <a:extLst>
              <a:ext uri="{FF2B5EF4-FFF2-40B4-BE49-F238E27FC236}">
                <a16:creationId xmlns:a16="http://schemas.microsoft.com/office/drawing/2014/main" id="{34932722-5D78-E24B-A381-2BC5D72BE7C0}"/>
              </a:ext>
            </a:extLst>
          </p:cNvPr>
          <p:cNvPicPr>
            <a:picLocks noChangeAspect="1"/>
          </p:cNvPicPr>
          <p:nvPr/>
        </p:nvPicPr>
        <p:blipFill>
          <a:blip r:embed="rId3"/>
          <a:stretch>
            <a:fillRect/>
          </a:stretch>
        </p:blipFill>
        <p:spPr>
          <a:xfrm>
            <a:off x="1166980" y="-739141"/>
            <a:ext cx="10081408" cy="7790179"/>
          </a:xfrm>
          <a:prstGeom prst="rect">
            <a:avLst/>
          </a:prstGeom>
        </p:spPr>
      </p:pic>
      <p:pic>
        <p:nvPicPr>
          <p:cNvPr id="8" name="Picture 7">
            <a:extLst>
              <a:ext uri="{FF2B5EF4-FFF2-40B4-BE49-F238E27FC236}">
                <a16:creationId xmlns:a16="http://schemas.microsoft.com/office/drawing/2014/main" id="{09044D1F-DEE6-2840-813C-177345E54EDA}"/>
              </a:ext>
            </a:extLst>
          </p:cNvPr>
          <p:cNvPicPr>
            <a:picLocks noChangeAspect="1"/>
          </p:cNvPicPr>
          <p:nvPr/>
        </p:nvPicPr>
        <p:blipFill rotWithShape="1">
          <a:blip r:embed="rId4"/>
          <a:srcRect l="8390" t="34208" r="8194" b="34583"/>
          <a:stretch/>
        </p:blipFill>
        <p:spPr>
          <a:xfrm>
            <a:off x="5136122" y="4653669"/>
            <a:ext cx="1071562" cy="561268"/>
          </a:xfrm>
          <a:prstGeom prst="rect">
            <a:avLst/>
          </a:prstGeom>
        </p:spPr>
      </p:pic>
      <p:pic>
        <p:nvPicPr>
          <p:cNvPr id="21" name="Picture 20">
            <a:extLst>
              <a:ext uri="{FF2B5EF4-FFF2-40B4-BE49-F238E27FC236}">
                <a16:creationId xmlns:a16="http://schemas.microsoft.com/office/drawing/2014/main" id="{8D80D8CF-7E1C-114D-B6F7-CC8B210E8DF1}"/>
              </a:ext>
            </a:extLst>
          </p:cNvPr>
          <p:cNvPicPr>
            <a:picLocks noChangeAspect="1"/>
          </p:cNvPicPr>
          <p:nvPr/>
        </p:nvPicPr>
        <p:blipFill rotWithShape="1">
          <a:blip r:embed="rId4"/>
          <a:srcRect l="8390" t="34208" r="8194" b="34583"/>
          <a:stretch/>
        </p:blipFill>
        <p:spPr>
          <a:xfrm>
            <a:off x="8641098" y="5367337"/>
            <a:ext cx="1071562" cy="561268"/>
          </a:xfrm>
          <a:prstGeom prst="rect">
            <a:avLst/>
          </a:prstGeom>
        </p:spPr>
      </p:pic>
      <p:pic>
        <p:nvPicPr>
          <p:cNvPr id="22" name="Picture 21">
            <a:extLst>
              <a:ext uri="{FF2B5EF4-FFF2-40B4-BE49-F238E27FC236}">
                <a16:creationId xmlns:a16="http://schemas.microsoft.com/office/drawing/2014/main" id="{A1FC065E-5133-9B47-BF5F-8FEFB5AAF4E4}"/>
              </a:ext>
            </a:extLst>
          </p:cNvPr>
          <p:cNvPicPr>
            <a:picLocks noChangeAspect="1"/>
          </p:cNvPicPr>
          <p:nvPr/>
        </p:nvPicPr>
        <p:blipFill rotWithShape="1">
          <a:blip r:embed="rId4"/>
          <a:srcRect l="8390" t="34208" r="8194" b="34583"/>
          <a:stretch/>
        </p:blipFill>
        <p:spPr>
          <a:xfrm>
            <a:off x="8430434" y="3811765"/>
            <a:ext cx="1071562" cy="561268"/>
          </a:xfrm>
          <a:prstGeom prst="rect">
            <a:avLst/>
          </a:prstGeom>
        </p:spPr>
      </p:pic>
      <p:pic>
        <p:nvPicPr>
          <p:cNvPr id="23" name="Picture 22">
            <a:extLst>
              <a:ext uri="{FF2B5EF4-FFF2-40B4-BE49-F238E27FC236}">
                <a16:creationId xmlns:a16="http://schemas.microsoft.com/office/drawing/2014/main" id="{4464FD23-B9D5-B144-824C-7A4E6695C152}"/>
              </a:ext>
            </a:extLst>
          </p:cNvPr>
          <p:cNvPicPr>
            <a:picLocks noChangeAspect="1"/>
          </p:cNvPicPr>
          <p:nvPr/>
        </p:nvPicPr>
        <p:blipFill rotWithShape="1">
          <a:blip r:embed="rId4"/>
          <a:srcRect l="8390" t="34208" r="8194" b="34583"/>
          <a:stretch/>
        </p:blipFill>
        <p:spPr>
          <a:xfrm>
            <a:off x="6964810" y="4373035"/>
            <a:ext cx="1071562" cy="561268"/>
          </a:xfrm>
          <a:prstGeom prst="rect">
            <a:avLst/>
          </a:prstGeom>
        </p:spPr>
      </p:pic>
      <p:pic>
        <p:nvPicPr>
          <p:cNvPr id="11" name="Picture 10">
            <a:extLst>
              <a:ext uri="{FF2B5EF4-FFF2-40B4-BE49-F238E27FC236}">
                <a16:creationId xmlns:a16="http://schemas.microsoft.com/office/drawing/2014/main" id="{21679D96-8E76-1F48-B889-BCF6BB074D79}"/>
              </a:ext>
            </a:extLst>
          </p:cNvPr>
          <p:cNvPicPr>
            <a:picLocks noChangeAspect="1"/>
          </p:cNvPicPr>
          <p:nvPr/>
        </p:nvPicPr>
        <p:blipFill rotWithShape="1">
          <a:blip r:embed="rId4"/>
          <a:srcRect l="8390" t="34208" r="8194" b="34583"/>
          <a:stretch/>
        </p:blipFill>
        <p:spPr>
          <a:xfrm>
            <a:off x="4519299" y="3600011"/>
            <a:ext cx="1071562" cy="561268"/>
          </a:xfrm>
          <a:prstGeom prst="rect">
            <a:avLst/>
          </a:prstGeom>
        </p:spPr>
      </p:pic>
      <p:pic>
        <p:nvPicPr>
          <p:cNvPr id="12" name="Picture 11">
            <a:extLst>
              <a:ext uri="{FF2B5EF4-FFF2-40B4-BE49-F238E27FC236}">
                <a16:creationId xmlns:a16="http://schemas.microsoft.com/office/drawing/2014/main" id="{B33E1253-C75C-574F-B634-1413F11B1399}"/>
              </a:ext>
            </a:extLst>
          </p:cNvPr>
          <p:cNvPicPr>
            <a:picLocks noChangeAspect="1"/>
          </p:cNvPicPr>
          <p:nvPr/>
        </p:nvPicPr>
        <p:blipFill rotWithShape="1">
          <a:blip r:embed="rId4"/>
          <a:srcRect l="8390" t="34208" r="8194" b="34583"/>
          <a:stretch/>
        </p:blipFill>
        <p:spPr>
          <a:xfrm>
            <a:off x="6126666" y="3811765"/>
            <a:ext cx="1071562" cy="561268"/>
          </a:xfrm>
          <a:prstGeom prst="rect">
            <a:avLst/>
          </a:prstGeom>
        </p:spPr>
      </p:pic>
      <p:pic>
        <p:nvPicPr>
          <p:cNvPr id="13" name="Picture 12">
            <a:extLst>
              <a:ext uri="{FF2B5EF4-FFF2-40B4-BE49-F238E27FC236}">
                <a16:creationId xmlns:a16="http://schemas.microsoft.com/office/drawing/2014/main" id="{4DF242FC-005D-B141-B618-2CA141CB3A55}"/>
              </a:ext>
            </a:extLst>
          </p:cNvPr>
          <p:cNvPicPr>
            <a:picLocks noChangeAspect="1"/>
          </p:cNvPicPr>
          <p:nvPr/>
        </p:nvPicPr>
        <p:blipFill rotWithShape="1">
          <a:blip r:embed="rId4"/>
          <a:srcRect l="8390" t="34208" r="8194" b="34583"/>
          <a:stretch/>
        </p:blipFill>
        <p:spPr>
          <a:xfrm>
            <a:off x="4986528" y="2334332"/>
            <a:ext cx="1071562" cy="561268"/>
          </a:xfrm>
          <a:prstGeom prst="rect">
            <a:avLst/>
          </a:prstGeom>
        </p:spPr>
      </p:pic>
      <p:pic>
        <p:nvPicPr>
          <p:cNvPr id="15" name="Picture 14">
            <a:extLst>
              <a:ext uri="{FF2B5EF4-FFF2-40B4-BE49-F238E27FC236}">
                <a16:creationId xmlns:a16="http://schemas.microsoft.com/office/drawing/2014/main" id="{FDFD9ADF-5514-C347-9B00-D825BF94AB90}"/>
              </a:ext>
            </a:extLst>
          </p:cNvPr>
          <p:cNvPicPr>
            <a:picLocks noChangeAspect="1"/>
          </p:cNvPicPr>
          <p:nvPr/>
        </p:nvPicPr>
        <p:blipFill rotWithShape="1">
          <a:blip r:embed="rId4"/>
          <a:srcRect l="8390" t="34208" r="8194" b="34583"/>
          <a:stretch/>
        </p:blipFill>
        <p:spPr>
          <a:xfrm>
            <a:off x="3732133" y="2826987"/>
            <a:ext cx="1071562" cy="561268"/>
          </a:xfrm>
          <a:prstGeom prst="rect">
            <a:avLst/>
          </a:prstGeom>
        </p:spPr>
      </p:pic>
      <p:pic>
        <p:nvPicPr>
          <p:cNvPr id="16" name="Picture 15">
            <a:extLst>
              <a:ext uri="{FF2B5EF4-FFF2-40B4-BE49-F238E27FC236}">
                <a16:creationId xmlns:a16="http://schemas.microsoft.com/office/drawing/2014/main" id="{00888B58-3EC0-A34F-8704-CAFD1B280CE8}"/>
              </a:ext>
            </a:extLst>
          </p:cNvPr>
          <p:cNvPicPr>
            <a:picLocks noChangeAspect="1"/>
          </p:cNvPicPr>
          <p:nvPr/>
        </p:nvPicPr>
        <p:blipFill rotWithShape="1">
          <a:blip r:embed="rId4"/>
          <a:srcRect l="8390" t="34208" r="8194" b="34583"/>
          <a:stretch/>
        </p:blipFill>
        <p:spPr>
          <a:xfrm>
            <a:off x="5402961" y="3038741"/>
            <a:ext cx="1071562" cy="561268"/>
          </a:xfrm>
          <a:prstGeom prst="rect">
            <a:avLst/>
          </a:prstGeom>
        </p:spPr>
      </p:pic>
      <p:pic>
        <p:nvPicPr>
          <p:cNvPr id="19" name="Picture 18">
            <a:extLst>
              <a:ext uri="{FF2B5EF4-FFF2-40B4-BE49-F238E27FC236}">
                <a16:creationId xmlns:a16="http://schemas.microsoft.com/office/drawing/2014/main" id="{92913360-7C76-FB40-85C9-F4648173A718}"/>
              </a:ext>
            </a:extLst>
          </p:cNvPr>
          <p:cNvPicPr>
            <a:picLocks noChangeAspect="1"/>
          </p:cNvPicPr>
          <p:nvPr/>
        </p:nvPicPr>
        <p:blipFill rotWithShape="1">
          <a:blip r:embed="rId4"/>
          <a:srcRect l="8390" t="34208" r="8194" b="34583"/>
          <a:stretch/>
        </p:blipFill>
        <p:spPr>
          <a:xfrm>
            <a:off x="7054516" y="2546353"/>
            <a:ext cx="1071562" cy="561268"/>
          </a:xfrm>
          <a:prstGeom prst="rect">
            <a:avLst/>
          </a:prstGeom>
        </p:spPr>
      </p:pic>
      <p:pic>
        <p:nvPicPr>
          <p:cNvPr id="18" name="Picture 17">
            <a:extLst>
              <a:ext uri="{FF2B5EF4-FFF2-40B4-BE49-F238E27FC236}">
                <a16:creationId xmlns:a16="http://schemas.microsoft.com/office/drawing/2014/main" id="{E9D17725-4423-DC4C-9348-C02E4962C508}"/>
              </a:ext>
            </a:extLst>
          </p:cNvPr>
          <p:cNvPicPr>
            <a:picLocks noChangeAspect="1"/>
          </p:cNvPicPr>
          <p:nvPr/>
        </p:nvPicPr>
        <p:blipFill rotWithShape="1">
          <a:blip r:embed="rId4"/>
          <a:srcRect l="8390" t="34208" r="8194" b="34583"/>
          <a:stretch/>
        </p:blipFill>
        <p:spPr>
          <a:xfrm>
            <a:off x="7205025" y="1722967"/>
            <a:ext cx="1071562" cy="561268"/>
          </a:xfrm>
          <a:prstGeom prst="rect">
            <a:avLst/>
          </a:prstGeom>
        </p:spPr>
      </p:pic>
      <p:sp>
        <p:nvSpPr>
          <p:cNvPr id="20" name="Up Arrow 19">
            <a:extLst>
              <a:ext uri="{FF2B5EF4-FFF2-40B4-BE49-F238E27FC236}">
                <a16:creationId xmlns:a16="http://schemas.microsoft.com/office/drawing/2014/main" id="{76D2A022-2D2A-534A-AC57-A1617BF84253}"/>
              </a:ext>
            </a:extLst>
          </p:cNvPr>
          <p:cNvSpPr/>
          <p:nvPr/>
        </p:nvSpPr>
        <p:spPr>
          <a:xfrm rot="183482">
            <a:off x="8160832" y="2158650"/>
            <a:ext cx="296156" cy="492655"/>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95828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14766" y="-1520736"/>
            <a:ext cx="8619060" cy="2050065"/>
          </a:xfrm>
        </p:spPr>
        <p:txBody>
          <a:bodyPr/>
          <a:lstStyle/>
          <a:p>
            <a:endParaRPr lang="en-US" dirty="0"/>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14766" y="3048000"/>
            <a:ext cx="4771762" cy="4003039"/>
          </a:xfrm>
        </p:spPr>
        <p:txBody>
          <a:bodyPr>
            <a:normAutofit/>
          </a:bodyPr>
          <a:lstStyle/>
          <a:p>
            <a:pPr marL="742950" lvl="1" indent="-28575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3638EAEF-EB7B-0145-916D-CA139E6186B3}"/>
              </a:ext>
            </a:extLst>
          </p:cNvPr>
          <p:cNvSpPr/>
          <p:nvPr/>
        </p:nvSpPr>
        <p:spPr>
          <a:xfrm>
            <a:off x="306082" y="1195046"/>
            <a:ext cx="4218214" cy="369332"/>
          </a:xfrm>
          <a:prstGeom prst="rect">
            <a:avLst/>
          </a:prstGeom>
        </p:spPr>
        <p:txBody>
          <a:bodyPr wrap="square">
            <a:spAutoFit/>
          </a:bodyPr>
          <a:lstStyle/>
          <a:p>
            <a:endParaRPr lang="en-US" dirty="0"/>
          </a:p>
        </p:txBody>
      </p:sp>
      <p:sp>
        <p:nvSpPr>
          <p:cNvPr id="14" name="Slide Number Placeholder 13">
            <a:extLst>
              <a:ext uri="{FF2B5EF4-FFF2-40B4-BE49-F238E27FC236}">
                <a16:creationId xmlns:a16="http://schemas.microsoft.com/office/drawing/2014/main" id="{B5FCF81E-5812-A04B-B6B3-4F617B14CC0F}"/>
              </a:ext>
            </a:extLst>
          </p:cNvPr>
          <p:cNvSpPr>
            <a:spLocks noGrp="1"/>
          </p:cNvSpPr>
          <p:nvPr>
            <p:ph type="sldNum" sz="quarter" idx="12"/>
          </p:nvPr>
        </p:nvSpPr>
        <p:spPr>
          <a:xfrm>
            <a:off x="11431221" y="6354422"/>
            <a:ext cx="811019" cy="503578"/>
          </a:xfrm>
        </p:spPr>
        <p:txBody>
          <a:bodyPr/>
          <a:lstStyle/>
          <a:p>
            <a:r>
              <a:rPr lang="en-US" dirty="0"/>
              <a:t>16</a:t>
            </a:r>
          </a:p>
        </p:txBody>
      </p:sp>
      <p:pic>
        <p:nvPicPr>
          <p:cNvPr id="17" name="Picture 16">
            <a:extLst>
              <a:ext uri="{FF2B5EF4-FFF2-40B4-BE49-F238E27FC236}">
                <a16:creationId xmlns:a16="http://schemas.microsoft.com/office/drawing/2014/main" id="{34932722-5D78-E24B-A381-2BC5D72BE7C0}"/>
              </a:ext>
            </a:extLst>
          </p:cNvPr>
          <p:cNvPicPr>
            <a:picLocks noChangeAspect="1"/>
          </p:cNvPicPr>
          <p:nvPr/>
        </p:nvPicPr>
        <p:blipFill>
          <a:blip r:embed="rId3"/>
          <a:stretch>
            <a:fillRect/>
          </a:stretch>
        </p:blipFill>
        <p:spPr>
          <a:xfrm>
            <a:off x="1166980" y="-739141"/>
            <a:ext cx="10081408" cy="7790179"/>
          </a:xfrm>
          <a:prstGeom prst="rect">
            <a:avLst/>
          </a:prstGeom>
        </p:spPr>
      </p:pic>
      <p:pic>
        <p:nvPicPr>
          <p:cNvPr id="8" name="Picture 7">
            <a:extLst>
              <a:ext uri="{FF2B5EF4-FFF2-40B4-BE49-F238E27FC236}">
                <a16:creationId xmlns:a16="http://schemas.microsoft.com/office/drawing/2014/main" id="{09044D1F-DEE6-2840-813C-177345E54EDA}"/>
              </a:ext>
            </a:extLst>
          </p:cNvPr>
          <p:cNvPicPr>
            <a:picLocks noChangeAspect="1"/>
          </p:cNvPicPr>
          <p:nvPr/>
        </p:nvPicPr>
        <p:blipFill rotWithShape="1">
          <a:blip r:embed="rId4"/>
          <a:srcRect l="8390" t="34208" r="8194" b="34583"/>
          <a:stretch/>
        </p:blipFill>
        <p:spPr>
          <a:xfrm>
            <a:off x="5136122" y="4653669"/>
            <a:ext cx="1071562" cy="561268"/>
          </a:xfrm>
          <a:prstGeom prst="rect">
            <a:avLst/>
          </a:prstGeom>
        </p:spPr>
      </p:pic>
      <p:pic>
        <p:nvPicPr>
          <p:cNvPr id="21" name="Picture 20">
            <a:extLst>
              <a:ext uri="{FF2B5EF4-FFF2-40B4-BE49-F238E27FC236}">
                <a16:creationId xmlns:a16="http://schemas.microsoft.com/office/drawing/2014/main" id="{8D80D8CF-7E1C-114D-B6F7-CC8B210E8DF1}"/>
              </a:ext>
            </a:extLst>
          </p:cNvPr>
          <p:cNvPicPr>
            <a:picLocks noChangeAspect="1"/>
          </p:cNvPicPr>
          <p:nvPr/>
        </p:nvPicPr>
        <p:blipFill rotWithShape="1">
          <a:blip r:embed="rId4"/>
          <a:srcRect l="8390" t="34208" r="8194" b="34583"/>
          <a:stretch/>
        </p:blipFill>
        <p:spPr>
          <a:xfrm>
            <a:off x="8641098" y="5367337"/>
            <a:ext cx="1071562" cy="561268"/>
          </a:xfrm>
          <a:prstGeom prst="rect">
            <a:avLst/>
          </a:prstGeom>
        </p:spPr>
      </p:pic>
      <p:pic>
        <p:nvPicPr>
          <p:cNvPr id="22" name="Picture 21">
            <a:extLst>
              <a:ext uri="{FF2B5EF4-FFF2-40B4-BE49-F238E27FC236}">
                <a16:creationId xmlns:a16="http://schemas.microsoft.com/office/drawing/2014/main" id="{A1FC065E-5133-9B47-BF5F-8FEFB5AAF4E4}"/>
              </a:ext>
            </a:extLst>
          </p:cNvPr>
          <p:cNvPicPr>
            <a:picLocks noChangeAspect="1"/>
          </p:cNvPicPr>
          <p:nvPr/>
        </p:nvPicPr>
        <p:blipFill rotWithShape="1">
          <a:blip r:embed="rId4"/>
          <a:srcRect l="8390" t="34208" r="8194" b="34583"/>
          <a:stretch/>
        </p:blipFill>
        <p:spPr>
          <a:xfrm>
            <a:off x="8430434" y="3811765"/>
            <a:ext cx="1071562" cy="561268"/>
          </a:xfrm>
          <a:prstGeom prst="rect">
            <a:avLst/>
          </a:prstGeom>
        </p:spPr>
      </p:pic>
      <p:pic>
        <p:nvPicPr>
          <p:cNvPr id="23" name="Picture 22">
            <a:extLst>
              <a:ext uri="{FF2B5EF4-FFF2-40B4-BE49-F238E27FC236}">
                <a16:creationId xmlns:a16="http://schemas.microsoft.com/office/drawing/2014/main" id="{4464FD23-B9D5-B144-824C-7A4E6695C152}"/>
              </a:ext>
            </a:extLst>
          </p:cNvPr>
          <p:cNvPicPr>
            <a:picLocks noChangeAspect="1"/>
          </p:cNvPicPr>
          <p:nvPr/>
        </p:nvPicPr>
        <p:blipFill rotWithShape="1">
          <a:blip r:embed="rId4"/>
          <a:srcRect l="8390" t="34208" r="8194" b="34583"/>
          <a:stretch/>
        </p:blipFill>
        <p:spPr>
          <a:xfrm>
            <a:off x="6964810" y="4373035"/>
            <a:ext cx="1071562" cy="561268"/>
          </a:xfrm>
          <a:prstGeom prst="rect">
            <a:avLst/>
          </a:prstGeom>
        </p:spPr>
      </p:pic>
      <p:pic>
        <p:nvPicPr>
          <p:cNvPr id="11" name="Picture 10">
            <a:extLst>
              <a:ext uri="{FF2B5EF4-FFF2-40B4-BE49-F238E27FC236}">
                <a16:creationId xmlns:a16="http://schemas.microsoft.com/office/drawing/2014/main" id="{21679D96-8E76-1F48-B889-BCF6BB074D79}"/>
              </a:ext>
            </a:extLst>
          </p:cNvPr>
          <p:cNvPicPr>
            <a:picLocks noChangeAspect="1"/>
          </p:cNvPicPr>
          <p:nvPr/>
        </p:nvPicPr>
        <p:blipFill rotWithShape="1">
          <a:blip r:embed="rId4"/>
          <a:srcRect l="8390" t="34208" r="8194" b="34583"/>
          <a:stretch/>
        </p:blipFill>
        <p:spPr>
          <a:xfrm>
            <a:off x="4519299" y="3600011"/>
            <a:ext cx="1071562" cy="561268"/>
          </a:xfrm>
          <a:prstGeom prst="rect">
            <a:avLst/>
          </a:prstGeom>
        </p:spPr>
      </p:pic>
      <p:pic>
        <p:nvPicPr>
          <p:cNvPr id="12" name="Picture 11">
            <a:extLst>
              <a:ext uri="{FF2B5EF4-FFF2-40B4-BE49-F238E27FC236}">
                <a16:creationId xmlns:a16="http://schemas.microsoft.com/office/drawing/2014/main" id="{B33E1253-C75C-574F-B634-1413F11B1399}"/>
              </a:ext>
            </a:extLst>
          </p:cNvPr>
          <p:cNvPicPr>
            <a:picLocks noChangeAspect="1"/>
          </p:cNvPicPr>
          <p:nvPr/>
        </p:nvPicPr>
        <p:blipFill rotWithShape="1">
          <a:blip r:embed="rId4"/>
          <a:srcRect l="8390" t="34208" r="8194" b="34583"/>
          <a:stretch/>
        </p:blipFill>
        <p:spPr>
          <a:xfrm>
            <a:off x="6126666" y="3811765"/>
            <a:ext cx="1071562" cy="561268"/>
          </a:xfrm>
          <a:prstGeom prst="rect">
            <a:avLst/>
          </a:prstGeom>
        </p:spPr>
      </p:pic>
      <p:pic>
        <p:nvPicPr>
          <p:cNvPr id="13" name="Picture 12">
            <a:extLst>
              <a:ext uri="{FF2B5EF4-FFF2-40B4-BE49-F238E27FC236}">
                <a16:creationId xmlns:a16="http://schemas.microsoft.com/office/drawing/2014/main" id="{4DF242FC-005D-B141-B618-2CA141CB3A55}"/>
              </a:ext>
            </a:extLst>
          </p:cNvPr>
          <p:cNvPicPr>
            <a:picLocks noChangeAspect="1"/>
          </p:cNvPicPr>
          <p:nvPr/>
        </p:nvPicPr>
        <p:blipFill rotWithShape="1">
          <a:blip r:embed="rId4"/>
          <a:srcRect l="8390" t="34208" r="8194" b="34583"/>
          <a:stretch/>
        </p:blipFill>
        <p:spPr>
          <a:xfrm>
            <a:off x="4986528" y="2334332"/>
            <a:ext cx="1071562" cy="561268"/>
          </a:xfrm>
          <a:prstGeom prst="rect">
            <a:avLst/>
          </a:prstGeom>
        </p:spPr>
      </p:pic>
      <p:pic>
        <p:nvPicPr>
          <p:cNvPr id="15" name="Picture 14">
            <a:extLst>
              <a:ext uri="{FF2B5EF4-FFF2-40B4-BE49-F238E27FC236}">
                <a16:creationId xmlns:a16="http://schemas.microsoft.com/office/drawing/2014/main" id="{FDFD9ADF-5514-C347-9B00-D825BF94AB90}"/>
              </a:ext>
            </a:extLst>
          </p:cNvPr>
          <p:cNvPicPr>
            <a:picLocks noChangeAspect="1"/>
          </p:cNvPicPr>
          <p:nvPr/>
        </p:nvPicPr>
        <p:blipFill rotWithShape="1">
          <a:blip r:embed="rId4"/>
          <a:srcRect l="8390" t="34208" r="8194" b="34583"/>
          <a:stretch/>
        </p:blipFill>
        <p:spPr>
          <a:xfrm>
            <a:off x="3732133" y="2826987"/>
            <a:ext cx="1071562" cy="561268"/>
          </a:xfrm>
          <a:prstGeom prst="rect">
            <a:avLst/>
          </a:prstGeom>
        </p:spPr>
      </p:pic>
      <p:pic>
        <p:nvPicPr>
          <p:cNvPr id="16" name="Picture 15">
            <a:extLst>
              <a:ext uri="{FF2B5EF4-FFF2-40B4-BE49-F238E27FC236}">
                <a16:creationId xmlns:a16="http://schemas.microsoft.com/office/drawing/2014/main" id="{00888B58-3EC0-A34F-8704-CAFD1B280CE8}"/>
              </a:ext>
            </a:extLst>
          </p:cNvPr>
          <p:cNvPicPr>
            <a:picLocks noChangeAspect="1"/>
          </p:cNvPicPr>
          <p:nvPr/>
        </p:nvPicPr>
        <p:blipFill rotWithShape="1">
          <a:blip r:embed="rId4"/>
          <a:srcRect l="8390" t="34208" r="8194" b="34583"/>
          <a:stretch/>
        </p:blipFill>
        <p:spPr>
          <a:xfrm>
            <a:off x="5402961" y="3038741"/>
            <a:ext cx="1071562" cy="561268"/>
          </a:xfrm>
          <a:prstGeom prst="rect">
            <a:avLst/>
          </a:prstGeom>
        </p:spPr>
      </p:pic>
      <p:pic>
        <p:nvPicPr>
          <p:cNvPr id="19" name="Picture 18">
            <a:extLst>
              <a:ext uri="{FF2B5EF4-FFF2-40B4-BE49-F238E27FC236}">
                <a16:creationId xmlns:a16="http://schemas.microsoft.com/office/drawing/2014/main" id="{92913360-7C76-FB40-85C9-F4648173A718}"/>
              </a:ext>
            </a:extLst>
          </p:cNvPr>
          <p:cNvPicPr>
            <a:picLocks noChangeAspect="1"/>
          </p:cNvPicPr>
          <p:nvPr/>
        </p:nvPicPr>
        <p:blipFill rotWithShape="1">
          <a:blip r:embed="rId4"/>
          <a:srcRect l="8390" t="34208" r="8194" b="34583"/>
          <a:stretch/>
        </p:blipFill>
        <p:spPr>
          <a:xfrm>
            <a:off x="7073789" y="2486732"/>
            <a:ext cx="1071562" cy="561268"/>
          </a:xfrm>
          <a:prstGeom prst="rect">
            <a:avLst/>
          </a:prstGeom>
        </p:spPr>
      </p:pic>
      <p:pic>
        <p:nvPicPr>
          <p:cNvPr id="18" name="Picture 17">
            <a:extLst>
              <a:ext uri="{FF2B5EF4-FFF2-40B4-BE49-F238E27FC236}">
                <a16:creationId xmlns:a16="http://schemas.microsoft.com/office/drawing/2014/main" id="{41272F03-ED6F-2240-AFB2-35DFD0F20126}"/>
              </a:ext>
            </a:extLst>
          </p:cNvPr>
          <p:cNvPicPr>
            <a:picLocks noChangeAspect="1"/>
          </p:cNvPicPr>
          <p:nvPr/>
        </p:nvPicPr>
        <p:blipFill rotWithShape="1">
          <a:blip r:embed="rId4"/>
          <a:srcRect l="8390" t="34208" r="8194" b="34583"/>
          <a:stretch/>
        </p:blipFill>
        <p:spPr>
          <a:xfrm>
            <a:off x="7569536" y="1768301"/>
            <a:ext cx="1071562" cy="561268"/>
          </a:xfrm>
          <a:prstGeom prst="rect">
            <a:avLst/>
          </a:prstGeom>
        </p:spPr>
      </p:pic>
      <p:sp>
        <p:nvSpPr>
          <p:cNvPr id="5" name="Arc 4">
            <a:extLst>
              <a:ext uri="{FF2B5EF4-FFF2-40B4-BE49-F238E27FC236}">
                <a16:creationId xmlns:a16="http://schemas.microsoft.com/office/drawing/2014/main" id="{FF0ED05B-DCA4-764B-A6F8-8AC28394476E}"/>
              </a:ext>
            </a:extLst>
          </p:cNvPr>
          <p:cNvSpPr/>
          <p:nvPr/>
        </p:nvSpPr>
        <p:spPr>
          <a:xfrm rot="16200000">
            <a:off x="6606932" y="1805560"/>
            <a:ext cx="1970717" cy="2466362"/>
          </a:xfrm>
          <a:prstGeom prst="arc">
            <a:avLst/>
          </a:prstGeom>
          <a:ln w="95250">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7774203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5638691" y="-1375177"/>
            <a:ext cx="8619060" cy="2050065"/>
          </a:xfrm>
        </p:spPr>
        <p:txBody>
          <a:bodyPr/>
          <a:lstStyle/>
          <a:p>
            <a:r>
              <a:rPr lang="en-US" b="1" dirty="0"/>
              <a:t>Discussion</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0" y="846066"/>
            <a:ext cx="4065686" cy="5455372"/>
          </a:xfrm>
          <a:noFill/>
        </p:spPr>
        <p:txBody>
          <a:bodyPr>
            <a:normAutofit/>
          </a:bodyPr>
          <a:lstStyle/>
          <a:p>
            <a:pPr marL="285750" indent="-285750">
              <a:buFont typeface="Arial" panose="020B0604020202020204" pitchFamily="34" charset="0"/>
              <a:buChar char="•"/>
            </a:pPr>
            <a:r>
              <a:rPr lang="en-US" dirty="0"/>
              <a:t>Unable to directly test MI/MO relationship</a:t>
            </a:r>
          </a:p>
          <a:p>
            <a:pPr marL="285750" indent="-285750">
              <a:buFont typeface="Arial" panose="020B0604020202020204" pitchFamily="34" charset="0"/>
              <a:buChar char="•"/>
            </a:pPr>
            <a:r>
              <a:rPr lang="en-US" dirty="0"/>
              <a:t>Current sampling and topology support introduction from unsampled population </a:t>
            </a:r>
            <a:r>
              <a:rPr lang="en-US" b="1" dirty="0"/>
              <a:t>(A)</a:t>
            </a:r>
            <a:r>
              <a:rPr lang="en-US" dirty="0"/>
              <a:t> or native population </a:t>
            </a:r>
            <a:r>
              <a:rPr lang="en-US" b="1" dirty="0"/>
              <a:t>(B)</a:t>
            </a:r>
          </a:p>
          <a:p>
            <a:pPr marL="285750" indent="-285750">
              <a:buFont typeface="Arial" panose="020B0604020202020204" pitchFamily="34" charset="0"/>
              <a:buChar char="•"/>
            </a:pPr>
            <a:r>
              <a:rPr lang="en-US" dirty="0"/>
              <a:t>Sampling limitations when working at range edges</a:t>
            </a:r>
          </a:p>
          <a:p>
            <a:pPr marL="285750" indent="-285750">
              <a:buFont typeface="Arial" panose="020B0604020202020204" pitchFamily="34" charset="0"/>
              <a:buChar char="•"/>
            </a:pPr>
            <a:r>
              <a:rPr lang="en-US" dirty="0"/>
              <a:t>Narrow down range of hypothesis</a:t>
            </a:r>
          </a:p>
          <a:p>
            <a:pPr marL="285750" indent="-285750">
              <a:buFont typeface="Arial" panose="020B0604020202020204" pitchFamily="34" charset="0"/>
              <a:buChar char="•"/>
            </a:pPr>
            <a:r>
              <a:rPr lang="en-US" dirty="0"/>
              <a:t>Call for more sampling- field 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DDCF2C5F-77BB-B34E-AA18-6AE157C5832C}"/>
              </a:ext>
            </a:extLst>
          </p:cNvPr>
          <p:cNvPicPr>
            <a:picLocks noChangeAspect="1"/>
          </p:cNvPicPr>
          <p:nvPr/>
        </p:nvPicPr>
        <p:blipFill rotWithShape="1">
          <a:blip r:embed="rId3"/>
          <a:srcRect l="10845" t="15753" r="2933" b="11582"/>
          <a:stretch/>
        </p:blipFill>
        <p:spPr>
          <a:xfrm>
            <a:off x="4303985" y="1734208"/>
            <a:ext cx="7888015" cy="3988676"/>
          </a:xfrm>
          <a:prstGeom prst="rect">
            <a:avLst/>
          </a:prstGeom>
          <a:solidFill>
            <a:schemeClr val="bg1"/>
          </a:solidFill>
        </p:spPr>
      </p:pic>
      <p:sp>
        <p:nvSpPr>
          <p:cNvPr id="6" name="Slide Number Placeholder 5">
            <a:extLst>
              <a:ext uri="{FF2B5EF4-FFF2-40B4-BE49-F238E27FC236}">
                <a16:creationId xmlns:a16="http://schemas.microsoft.com/office/drawing/2014/main" id="{AA9BA5B8-B50D-B04C-A840-337445C4FA55}"/>
              </a:ext>
            </a:extLst>
          </p:cNvPr>
          <p:cNvSpPr>
            <a:spLocks noGrp="1"/>
          </p:cNvSpPr>
          <p:nvPr>
            <p:ph type="sldNum" sz="quarter" idx="12"/>
          </p:nvPr>
        </p:nvSpPr>
        <p:spPr>
          <a:xfrm>
            <a:off x="11380981" y="6301438"/>
            <a:ext cx="811019" cy="503578"/>
          </a:xfrm>
        </p:spPr>
        <p:txBody>
          <a:bodyPr/>
          <a:lstStyle/>
          <a:p>
            <a:r>
              <a:rPr lang="en-US" dirty="0"/>
              <a:t>17</a:t>
            </a:r>
          </a:p>
        </p:txBody>
      </p:sp>
    </p:spTree>
    <p:extLst>
      <p:ext uri="{BB962C8B-B14F-4D97-AF65-F5344CB8AC3E}">
        <p14:creationId xmlns:p14="http://schemas.microsoft.com/office/powerpoint/2010/main" val="349167171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397842" y="-1233562"/>
            <a:ext cx="8619060" cy="2050065"/>
          </a:xfrm>
        </p:spPr>
        <p:txBody>
          <a:bodyPr/>
          <a:lstStyle/>
          <a:p>
            <a:r>
              <a:rPr lang="en-US" b="1" dirty="0"/>
              <a:t>Conservation Recommendation</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41271" y="1273733"/>
            <a:ext cx="11707158" cy="969406"/>
          </a:xfrm>
          <a:solidFill>
            <a:schemeClr val="bg1"/>
          </a:solidFill>
        </p:spPr>
        <p:txBody>
          <a:bodyPr>
            <a:normAutofit/>
          </a:bodyPr>
          <a:lstStyle/>
          <a:p>
            <a:r>
              <a:rPr lang="en-US" sz="2000" dirty="0"/>
              <a:t>We recommend that six-lined racerunner lizards continue to be listed as endemic and threatened in the State of Michigan. </a:t>
            </a:r>
          </a:p>
        </p:txBody>
      </p:sp>
      <p:pic>
        <p:nvPicPr>
          <p:cNvPr id="7" name="Picture 6">
            <a:extLst>
              <a:ext uri="{FF2B5EF4-FFF2-40B4-BE49-F238E27FC236}">
                <a16:creationId xmlns:a16="http://schemas.microsoft.com/office/drawing/2014/main" id="{4DD83497-78EB-FB4A-99B6-BE0DEBDDCD59}"/>
              </a:ext>
            </a:extLst>
          </p:cNvPr>
          <p:cNvPicPr>
            <a:picLocks noChangeAspect="1"/>
          </p:cNvPicPr>
          <p:nvPr/>
        </p:nvPicPr>
        <p:blipFill rotWithShape="1">
          <a:blip r:embed="rId3"/>
          <a:srcRect t="6650"/>
          <a:stretch/>
        </p:blipFill>
        <p:spPr>
          <a:xfrm>
            <a:off x="700027" y="2680341"/>
            <a:ext cx="5729908" cy="3815538"/>
          </a:xfrm>
          <a:prstGeom prst="rect">
            <a:avLst/>
          </a:prstGeom>
        </p:spPr>
      </p:pic>
      <p:sp>
        <p:nvSpPr>
          <p:cNvPr id="5" name="Slide Number Placeholder 4">
            <a:extLst>
              <a:ext uri="{FF2B5EF4-FFF2-40B4-BE49-F238E27FC236}">
                <a16:creationId xmlns:a16="http://schemas.microsoft.com/office/drawing/2014/main" id="{4439285B-00A0-FF45-A4A2-FE46A22C5675}"/>
              </a:ext>
            </a:extLst>
          </p:cNvPr>
          <p:cNvSpPr>
            <a:spLocks noGrp="1"/>
          </p:cNvSpPr>
          <p:nvPr>
            <p:ph type="sldNum" sz="quarter" idx="12"/>
          </p:nvPr>
        </p:nvSpPr>
        <p:spPr>
          <a:xfrm>
            <a:off x="11380981" y="6244091"/>
            <a:ext cx="811019" cy="503578"/>
          </a:xfrm>
        </p:spPr>
        <p:txBody>
          <a:bodyPr/>
          <a:lstStyle/>
          <a:p>
            <a:r>
              <a:rPr lang="en-US" dirty="0"/>
              <a:t>18</a:t>
            </a:r>
          </a:p>
        </p:txBody>
      </p:sp>
      <p:pic>
        <p:nvPicPr>
          <p:cNvPr id="8" name="Picture 7">
            <a:extLst>
              <a:ext uri="{FF2B5EF4-FFF2-40B4-BE49-F238E27FC236}">
                <a16:creationId xmlns:a16="http://schemas.microsoft.com/office/drawing/2014/main" id="{957020C6-150C-AC48-8D6E-6ACEC5B2D223}"/>
              </a:ext>
            </a:extLst>
          </p:cNvPr>
          <p:cNvPicPr>
            <a:picLocks noChangeAspect="1"/>
          </p:cNvPicPr>
          <p:nvPr/>
        </p:nvPicPr>
        <p:blipFill>
          <a:blip r:embed="rId4"/>
          <a:stretch>
            <a:fillRect/>
          </a:stretch>
        </p:blipFill>
        <p:spPr>
          <a:xfrm>
            <a:off x="7221606" y="2925698"/>
            <a:ext cx="4337050" cy="3324825"/>
          </a:xfrm>
          <a:prstGeom prst="rect">
            <a:avLst/>
          </a:prstGeom>
        </p:spPr>
      </p:pic>
    </p:spTree>
    <p:extLst>
      <p:ext uri="{BB962C8B-B14F-4D97-AF65-F5344CB8AC3E}">
        <p14:creationId xmlns:p14="http://schemas.microsoft.com/office/powerpoint/2010/main" val="10450716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9FF10-8ED8-E246-8838-FD08A7A92AE4}"/>
              </a:ext>
            </a:extLst>
          </p:cNvPr>
          <p:cNvSpPr>
            <a:spLocks noGrp="1"/>
          </p:cNvSpPr>
          <p:nvPr>
            <p:ph type="title"/>
          </p:nvPr>
        </p:nvSpPr>
        <p:spPr>
          <a:xfrm>
            <a:off x="4072346" y="30519"/>
            <a:ext cx="9603275" cy="1049235"/>
          </a:xfrm>
        </p:spPr>
        <p:txBody>
          <a:bodyPr>
            <a:normAutofit/>
          </a:bodyPr>
          <a:lstStyle/>
          <a:p>
            <a:r>
              <a:rPr lang="en-US" sz="4000" b="1" dirty="0">
                <a:latin typeface="Times New Roman" panose="02020603050405020304" pitchFamily="18" charset="0"/>
                <a:cs typeface="Times New Roman" panose="02020603050405020304" pitchFamily="18" charset="0"/>
              </a:rPr>
              <a:t>Acknowledgments</a:t>
            </a:r>
          </a:p>
        </p:txBody>
      </p:sp>
      <p:pic>
        <p:nvPicPr>
          <p:cNvPr id="4" name="Picture 3">
            <a:extLst>
              <a:ext uri="{FF2B5EF4-FFF2-40B4-BE49-F238E27FC236}">
                <a16:creationId xmlns:a16="http://schemas.microsoft.com/office/drawing/2014/main" id="{F740D1D1-A7BF-F748-9878-96A341F951F4}"/>
              </a:ext>
            </a:extLst>
          </p:cNvPr>
          <p:cNvPicPr>
            <a:picLocks noChangeAspect="1"/>
          </p:cNvPicPr>
          <p:nvPr/>
        </p:nvPicPr>
        <p:blipFill>
          <a:blip r:embed="rId2"/>
          <a:stretch>
            <a:fillRect/>
          </a:stretch>
        </p:blipFill>
        <p:spPr>
          <a:xfrm>
            <a:off x="6984339" y="943278"/>
            <a:ext cx="4201321" cy="1624511"/>
          </a:xfrm>
          <a:prstGeom prst="rect">
            <a:avLst/>
          </a:prstGeom>
        </p:spPr>
      </p:pic>
      <p:pic>
        <p:nvPicPr>
          <p:cNvPr id="6" name="Picture 5">
            <a:extLst>
              <a:ext uri="{FF2B5EF4-FFF2-40B4-BE49-F238E27FC236}">
                <a16:creationId xmlns:a16="http://schemas.microsoft.com/office/drawing/2014/main" id="{1720E6B9-7C97-014E-8354-13CFB01F115E}"/>
              </a:ext>
            </a:extLst>
          </p:cNvPr>
          <p:cNvPicPr>
            <a:picLocks noChangeAspect="1"/>
          </p:cNvPicPr>
          <p:nvPr/>
        </p:nvPicPr>
        <p:blipFill>
          <a:blip r:embed="rId3"/>
          <a:stretch>
            <a:fillRect/>
          </a:stretch>
        </p:blipFill>
        <p:spPr>
          <a:xfrm>
            <a:off x="562708" y="911875"/>
            <a:ext cx="4389549" cy="1316865"/>
          </a:xfrm>
          <a:prstGeom prst="rect">
            <a:avLst/>
          </a:prstGeom>
        </p:spPr>
      </p:pic>
      <p:pic>
        <p:nvPicPr>
          <p:cNvPr id="8" name="Picture 7">
            <a:extLst>
              <a:ext uri="{FF2B5EF4-FFF2-40B4-BE49-F238E27FC236}">
                <a16:creationId xmlns:a16="http://schemas.microsoft.com/office/drawing/2014/main" id="{3C927D90-53DE-DA47-8122-D04667D30B4C}"/>
              </a:ext>
            </a:extLst>
          </p:cNvPr>
          <p:cNvPicPr>
            <a:picLocks noChangeAspect="1"/>
          </p:cNvPicPr>
          <p:nvPr/>
        </p:nvPicPr>
        <p:blipFill>
          <a:blip r:embed="rId4"/>
          <a:stretch>
            <a:fillRect/>
          </a:stretch>
        </p:blipFill>
        <p:spPr>
          <a:xfrm>
            <a:off x="271095" y="4531348"/>
            <a:ext cx="8813905" cy="1407506"/>
          </a:xfrm>
          <a:prstGeom prst="rect">
            <a:avLst/>
          </a:prstGeom>
        </p:spPr>
      </p:pic>
      <p:pic>
        <p:nvPicPr>
          <p:cNvPr id="10" name="Picture 9">
            <a:extLst>
              <a:ext uri="{FF2B5EF4-FFF2-40B4-BE49-F238E27FC236}">
                <a16:creationId xmlns:a16="http://schemas.microsoft.com/office/drawing/2014/main" id="{92FAB5F2-392A-0845-AB16-91352F378D8A}"/>
              </a:ext>
            </a:extLst>
          </p:cNvPr>
          <p:cNvPicPr>
            <a:picLocks noChangeAspect="1"/>
          </p:cNvPicPr>
          <p:nvPr/>
        </p:nvPicPr>
        <p:blipFill>
          <a:blip r:embed="rId5"/>
          <a:stretch>
            <a:fillRect/>
          </a:stretch>
        </p:blipFill>
        <p:spPr>
          <a:xfrm>
            <a:off x="7417195" y="2441905"/>
            <a:ext cx="3335607" cy="1876279"/>
          </a:xfrm>
          <a:prstGeom prst="rect">
            <a:avLst/>
          </a:prstGeom>
        </p:spPr>
      </p:pic>
      <p:pic>
        <p:nvPicPr>
          <p:cNvPr id="12" name="Picture 11">
            <a:extLst>
              <a:ext uri="{FF2B5EF4-FFF2-40B4-BE49-F238E27FC236}">
                <a16:creationId xmlns:a16="http://schemas.microsoft.com/office/drawing/2014/main" id="{5B5629D2-AB28-9C49-A5F1-BA494E2706F4}"/>
              </a:ext>
            </a:extLst>
          </p:cNvPr>
          <p:cNvPicPr>
            <a:picLocks noChangeAspect="1"/>
          </p:cNvPicPr>
          <p:nvPr/>
        </p:nvPicPr>
        <p:blipFill>
          <a:blip r:embed="rId6"/>
          <a:stretch>
            <a:fillRect/>
          </a:stretch>
        </p:blipFill>
        <p:spPr>
          <a:xfrm>
            <a:off x="1385421" y="2399986"/>
            <a:ext cx="2744122" cy="2069525"/>
          </a:xfrm>
          <a:prstGeom prst="rect">
            <a:avLst/>
          </a:prstGeom>
        </p:spPr>
      </p:pic>
      <p:sp>
        <p:nvSpPr>
          <p:cNvPr id="5" name="Slide Number Placeholder 4">
            <a:extLst>
              <a:ext uri="{FF2B5EF4-FFF2-40B4-BE49-F238E27FC236}">
                <a16:creationId xmlns:a16="http://schemas.microsoft.com/office/drawing/2014/main" id="{AC88AF03-E010-3E4D-9274-D9BCDD4E88EA}"/>
              </a:ext>
            </a:extLst>
          </p:cNvPr>
          <p:cNvSpPr>
            <a:spLocks noGrp="1"/>
          </p:cNvSpPr>
          <p:nvPr>
            <p:ph type="sldNum" sz="quarter" idx="12"/>
          </p:nvPr>
        </p:nvSpPr>
        <p:spPr>
          <a:xfrm>
            <a:off x="11380981" y="6274582"/>
            <a:ext cx="811019" cy="503578"/>
          </a:xfrm>
        </p:spPr>
        <p:txBody>
          <a:bodyPr/>
          <a:lstStyle/>
          <a:p>
            <a:r>
              <a:rPr lang="en-US" dirty="0"/>
              <a:t>19</a:t>
            </a:r>
          </a:p>
        </p:txBody>
      </p:sp>
    </p:spTree>
    <p:extLst>
      <p:ext uri="{BB962C8B-B14F-4D97-AF65-F5344CB8AC3E}">
        <p14:creationId xmlns:p14="http://schemas.microsoft.com/office/powerpoint/2010/main" val="3463478112"/>
      </p:ext>
    </p:extLst>
  </p:cSld>
  <p:clrMapOvr>
    <a:masterClrMapping/>
  </p:clrMapOvr>
  <mc:AlternateContent xmlns:mc="http://schemas.openxmlformats.org/markup-compatibility/2006" xmlns:p14="http://schemas.microsoft.com/office/powerpoint/2010/main">
    <mc:Choice Requires="p14">
      <p:transition spd="med" p14:dur="700" advTm="14189">
        <p:fade/>
      </p:transition>
    </mc:Choice>
    <mc:Fallback xmlns="">
      <p:transition spd="med" advTm="14189">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1636744" y="-1247875"/>
            <a:ext cx="8619060" cy="2050065"/>
          </a:xfrm>
        </p:spPr>
        <p:txBody>
          <a:bodyPr/>
          <a:lstStyle/>
          <a:p>
            <a:r>
              <a:rPr lang="en-US" b="1" dirty="0"/>
              <a:t>Questions?</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1135660" y="5603601"/>
            <a:ext cx="11707158" cy="5855993"/>
          </a:xfrm>
        </p:spPr>
        <p:txBody>
          <a:bodyPr>
            <a:normAutofit/>
          </a:bodyPr>
          <a:lstStyle/>
          <a:p>
            <a:r>
              <a:rPr lang="en-US" sz="2800" dirty="0" err="1"/>
              <a:t>qmoon@hawaii.edu</a:t>
            </a:r>
            <a:endParaRPr lang="en-US" sz="2800" dirty="0"/>
          </a:p>
        </p:txBody>
      </p:sp>
      <p:sp>
        <p:nvSpPr>
          <p:cNvPr id="4" name="TextBox 3">
            <a:extLst>
              <a:ext uri="{FF2B5EF4-FFF2-40B4-BE49-F238E27FC236}">
                <a16:creationId xmlns:a16="http://schemas.microsoft.com/office/drawing/2014/main" id="{4AB23CD2-0787-5A45-BF8C-34AE80232283}"/>
              </a:ext>
            </a:extLst>
          </p:cNvPr>
          <p:cNvSpPr txBox="1"/>
          <p:nvPr/>
        </p:nvSpPr>
        <p:spPr>
          <a:xfrm>
            <a:off x="6693127" y="1099513"/>
            <a:ext cx="5070550" cy="4832092"/>
          </a:xfrm>
          <a:prstGeom prst="rect">
            <a:avLst/>
          </a:prstGeom>
          <a:solidFill>
            <a:schemeClr val="bg1"/>
          </a:solidFill>
        </p:spPr>
        <p:txBody>
          <a:bodyPr wrap="square" rtlCol="0">
            <a:spAutoFit/>
          </a:bodyPr>
          <a:lstStyle/>
          <a:p>
            <a:pPr algn="ctr"/>
            <a:r>
              <a:rPr lang="en-US" sz="2800" b="1" dirty="0"/>
              <a:t>Takeaways</a:t>
            </a:r>
          </a:p>
          <a:p>
            <a:pPr algn="ctr"/>
            <a:endParaRPr lang="en-US" sz="2800" dirty="0"/>
          </a:p>
          <a:p>
            <a:pPr marL="285750" indent="-285750">
              <a:buFont typeface="Arial" panose="020B0604020202020204" pitchFamily="34" charset="0"/>
              <a:buChar char="•"/>
            </a:pPr>
            <a:r>
              <a:rPr lang="en-US" sz="2800" dirty="0"/>
              <a:t>Globally reptiles threatened</a:t>
            </a:r>
          </a:p>
          <a:p>
            <a:pPr marL="285750" indent="-285750">
              <a:buFont typeface="Arial" panose="020B0604020202020204" pitchFamily="34" charset="0"/>
              <a:buChar char="•"/>
            </a:pPr>
            <a:r>
              <a:rPr lang="en-US" sz="2800" dirty="0"/>
              <a:t>Isolated population of six-lined racerunner lizards</a:t>
            </a:r>
          </a:p>
          <a:p>
            <a:pPr marL="285750" indent="-285750">
              <a:buFont typeface="Arial" panose="020B0604020202020204" pitchFamily="34" charset="0"/>
              <a:buChar char="•"/>
            </a:pPr>
            <a:r>
              <a:rPr lang="en-US" sz="2800" dirty="0"/>
              <a:t>We recommend six-lined racerunner lizards continue to be listed as native and protected in the state of Michigan</a:t>
            </a:r>
          </a:p>
        </p:txBody>
      </p:sp>
      <p:pic>
        <p:nvPicPr>
          <p:cNvPr id="7" name="Picture 6">
            <a:extLst>
              <a:ext uri="{FF2B5EF4-FFF2-40B4-BE49-F238E27FC236}">
                <a16:creationId xmlns:a16="http://schemas.microsoft.com/office/drawing/2014/main" id="{F5D8D864-D1AA-7249-B918-B26463B042C7}"/>
              </a:ext>
            </a:extLst>
          </p:cNvPr>
          <p:cNvPicPr>
            <a:picLocks noChangeAspect="1"/>
          </p:cNvPicPr>
          <p:nvPr/>
        </p:nvPicPr>
        <p:blipFill rotWithShape="1">
          <a:blip r:embed="rId3"/>
          <a:srcRect l="26279" t="29763" r="28393" b="12384"/>
          <a:stretch/>
        </p:blipFill>
        <p:spPr>
          <a:xfrm>
            <a:off x="773685" y="1099513"/>
            <a:ext cx="4373784" cy="4186670"/>
          </a:xfrm>
          <a:prstGeom prst="rect">
            <a:avLst/>
          </a:prstGeom>
        </p:spPr>
      </p:pic>
      <p:sp>
        <p:nvSpPr>
          <p:cNvPr id="8" name="Slide Number Placeholder 7">
            <a:extLst>
              <a:ext uri="{FF2B5EF4-FFF2-40B4-BE49-F238E27FC236}">
                <a16:creationId xmlns:a16="http://schemas.microsoft.com/office/drawing/2014/main" id="{178FC83A-588F-544E-9DE6-E89536691D4F}"/>
              </a:ext>
            </a:extLst>
          </p:cNvPr>
          <p:cNvSpPr>
            <a:spLocks noGrp="1"/>
          </p:cNvSpPr>
          <p:nvPr>
            <p:ph type="sldNum" sz="quarter" idx="12"/>
          </p:nvPr>
        </p:nvSpPr>
        <p:spPr>
          <a:xfrm>
            <a:off x="11358167" y="6249023"/>
            <a:ext cx="811019" cy="503578"/>
          </a:xfrm>
        </p:spPr>
        <p:txBody>
          <a:bodyPr/>
          <a:lstStyle/>
          <a:p>
            <a:r>
              <a:rPr lang="en-US" dirty="0"/>
              <a:t>20</a:t>
            </a:r>
          </a:p>
        </p:txBody>
      </p:sp>
    </p:spTree>
    <p:extLst>
      <p:ext uri="{BB962C8B-B14F-4D97-AF65-F5344CB8AC3E}">
        <p14:creationId xmlns:p14="http://schemas.microsoft.com/office/powerpoint/2010/main" val="264330278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357007" y="-1352831"/>
            <a:ext cx="8619060" cy="2050065"/>
          </a:xfrm>
        </p:spPr>
        <p:txBody>
          <a:bodyPr/>
          <a:lstStyle/>
          <a:p>
            <a:r>
              <a:rPr lang="en-US" dirty="0"/>
              <a:t>Museum Samples</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214766" y="1195046"/>
            <a:ext cx="11707158" cy="5855993"/>
          </a:xfrm>
        </p:spPr>
        <p:txBody>
          <a:bodyPr>
            <a:normAutofit/>
          </a:bodyPr>
          <a:lstStyle/>
          <a:p>
            <a:pPr marL="285750" indent="-285750">
              <a:buFont typeface="Arial" panose="020B0604020202020204" pitchFamily="34" charset="0"/>
              <a:buChar char="•"/>
            </a:pPr>
            <a:r>
              <a:rPr lang="en-US" dirty="0"/>
              <a:t>We use the following acronyms for collections resources: University of Texas El Paso Biodiversity Collections (UTEP), University of Michigan Museum of Zoology (UMMZ), Louisiana State University Museum of Natural Sciences (LSUH), Oklahoma Collection of Genomic Resources at the Sam Noble Museum (OCGR), American Museum of Natural History (AMNH), Field Museum of Natural History (FMNH), Museum of Vertebrate Zoology at U.C. Berkeley (MVZ),  Auburn University Museum of Natural History (AUHT), California Academy of Sciences (CAS),  Natural History Museum of Los Angeles County (LACM), Harvard Museum of Comparative Zoology (MCZ), University of Florida Museum of Natural History (FLMNH), University of Colorado Museum of Natural History (UCM), Fort Hays State University Sternberg Museum of Natural History (FHSM), Auburn University Museum of Natural History (AUHT)</a:t>
            </a:r>
          </a:p>
        </p:txBody>
      </p:sp>
      <p:sp>
        <p:nvSpPr>
          <p:cNvPr id="5" name="Slide Number Placeholder 4">
            <a:extLst>
              <a:ext uri="{FF2B5EF4-FFF2-40B4-BE49-F238E27FC236}">
                <a16:creationId xmlns:a16="http://schemas.microsoft.com/office/drawing/2014/main" id="{B8D596EF-1A3C-FD42-AED2-E1FD2C405FAC}"/>
              </a:ext>
            </a:extLst>
          </p:cNvPr>
          <p:cNvSpPr>
            <a:spLocks noGrp="1"/>
          </p:cNvSpPr>
          <p:nvPr>
            <p:ph type="sldNum" sz="quarter" idx="12"/>
          </p:nvPr>
        </p:nvSpPr>
        <p:spPr/>
        <p:txBody>
          <a:bodyPr/>
          <a:lstStyle/>
          <a:p>
            <a:fld id="{597BA788-23A4-3449-A2A3-DA7E034E2BA5}" type="slidenum">
              <a:rPr lang="en-US" smtClean="0"/>
              <a:t>28</a:t>
            </a:fld>
            <a:endParaRPr lang="en-US"/>
          </a:p>
        </p:txBody>
      </p:sp>
    </p:spTree>
    <p:extLst>
      <p:ext uri="{BB962C8B-B14F-4D97-AF65-F5344CB8AC3E}">
        <p14:creationId xmlns:p14="http://schemas.microsoft.com/office/powerpoint/2010/main" val="42700978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345597" y="-1291895"/>
            <a:ext cx="8619060" cy="2050065"/>
          </a:xfrm>
        </p:spPr>
        <p:txBody>
          <a:bodyPr/>
          <a:lstStyle/>
          <a:p>
            <a:r>
              <a:rPr lang="en-US" b="1" dirty="0"/>
              <a:t>Background</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0" y="1137548"/>
            <a:ext cx="8010938" cy="6028258"/>
          </a:xfrm>
        </p:spPr>
        <p:txBody>
          <a:bodyPr>
            <a:normAutofit/>
          </a:bodyPr>
          <a:lstStyle/>
          <a:p>
            <a:pPr marL="285750" indent="-285750">
              <a:buFont typeface="Arial" panose="020B0604020202020204" pitchFamily="34" charset="0"/>
              <a:buChar char="•"/>
            </a:pPr>
            <a:r>
              <a:rPr lang="en-US" dirty="0"/>
              <a:t>Isolated Six-Lined Racerunner Lizards</a:t>
            </a:r>
          </a:p>
          <a:p>
            <a:pPr marL="285750" indent="-285750">
              <a:buFont typeface="Arial" panose="020B0604020202020204" pitchFamily="34" charset="0"/>
              <a:buChar char="•"/>
            </a:pPr>
            <a:r>
              <a:rPr lang="en-US" dirty="0"/>
              <a:t>Closest population- 322 km away</a:t>
            </a:r>
          </a:p>
          <a:p>
            <a:pPr marL="285750" indent="-285750">
              <a:buFont typeface="Arial" panose="020B0604020202020204" pitchFamily="34" charset="0"/>
              <a:buChar char="•"/>
            </a:pPr>
            <a:r>
              <a:rPr lang="en-US" dirty="0"/>
              <a:t>Murphy Lake State Game Area</a:t>
            </a:r>
            <a:endParaRPr lang="en-US" dirty="0">
              <a:solidFill>
                <a:schemeClr val="tx1"/>
              </a:solidFill>
            </a:endParaRPr>
          </a:p>
          <a:p>
            <a:pPr marL="285750" indent="-285750">
              <a:buFont typeface="Arial" panose="020B0604020202020204" pitchFamily="34" charset="0"/>
              <a:buChar char="•"/>
            </a:pPr>
            <a:r>
              <a:rPr lang="en-US" dirty="0"/>
              <a:t>Calls for more research</a:t>
            </a:r>
          </a:p>
          <a:p>
            <a:pPr marL="742950" lvl="1" indent="-285750">
              <a:buFont typeface="Arial" panose="020B0604020202020204" pitchFamily="34" charset="0"/>
              <a:buChar char="•"/>
            </a:pPr>
            <a:endParaRPr lang="en-US" dirty="0"/>
          </a:p>
          <a:p>
            <a:pPr lvl="1"/>
            <a:endParaRPr lang="en-US" dirty="0"/>
          </a:p>
        </p:txBody>
      </p:sp>
      <p:pic>
        <p:nvPicPr>
          <p:cNvPr id="5" name="Picture 4">
            <a:extLst>
              <a:ext uri="{FF2B5EF4-FFF2-40B4-BE49-F238E27FC236}">
                <a16:creationId xmlns:a16="http://schemas.microsoft.com/office/drawing/2014/main" id="{4266A562-E072-7443-A8A5-01A39221EC25}"/>
              </a:ext>
            </a:extLst>
          </p:cNvPr>
          <p:cNvPicPr>
            <a:picLocks noChangeAspect="1"/>
          </p:cNvPicPr>
          <p:nvPr/>
        </p:nvPicPr>
        <p:blipFill rotWithShape="1">
          <a:blip r:embed="rId3"/>
          <a:srcRect l="27317"/>
          <a:stretch/>
        </p:blipFill>
        <p:spPr>
          <a:xfrm>
            <a:off x="8010938" y="-94597"/>
            <a:ext cx="5711927" cy="6952597"/>
          </a:xfrm>
          <a:prstGeom prst="rect">
            <a:avLst/>
          </a:prstGeom>
          <a:solidFill>
            <a:schemeClr val="bg1"/>
          </a:solidFill>
          <a:effectLst>
            <a:outerShdw blurRad="50800" dist="50800" dir="5400000" sx="1000" sy="1000" algn="ctr" rotWithShape="0">
              <a:srgbClr val="000000">
                <a:alpha val="0"/>
              </a:srgbClr>
            </a:outerShdw>
          </a:effectLst>
        </p:spPr>
      </p:pic>
      <p:sp>
        <p:nvSpPr>
          <p:cNvPr id="4" name="TextBox 3">
            <a:extLst>
              <a:ext uri="{FF2B5EF4-FFF2-40B4-BE49-F238E27FC236}">
                <a16:creationId xmlns:a16="http://schemas.microsoft.com/office/drawing/2014/main" id="{5FAC5A35-FF8B-3740-B545-3E139AC9EA8F}"/>
              </a:ext>
            </a:extLst>
          </p:cNvPr>
          <p:cNvSpPr txBox="1"/>
          <p:nvPr/>
        </p:nvSpPr>
        <p:spPr>
          <a:xfrm>
            <a:off x="0" y="6476267"/>
            <a:ext cx="8010938" cy="553998"/>
          </a:xfrm>
          <a:prstGeom prst="rect">
            <a:avLst/>
          </a:prstGeom>
          <a:noFill/>
        </p:spPr>
        <p:txBody>
          <a:bodyPr wrap="square" rtlCol="0">
            <a:spAutoFit/>
          </a:bodyPr>
          <a:lstStyle/>
          <a:p>
            <a:r>
              <a:rPr lang="en-US" sz="1200" dirty="0"/>
              <a:t>Carlson &amp; Szuch (2005) </a:t>
            </a:r>
            <a:r>
              <a:rPr lang="en-US" sz="1200" i="1" dirty="0"/>
              <a:t>Herp Rev, </a:t>
            </a:r>
            <a:r>
              <a:rPr lang="en-US" sz="1200" dirty="0"/>
              <a:t>Harding &amp; Holman (1990)  </a:t>
            </a:r>
            <a:r>
              <a:rPr lang="en-US" sz="1200" i="1" dirty="0" err="1"/>
              <a:t>Mich</a:t>
            </a:r>
            <a:r>
              <a:rPr lang="en-US" sz="1200" i="1" dirty="0"/>
              <a:t> St </a:t>
            </a:r>
            <a:r>
              <a:rPr lang="en-US" sz="1200" i="1" dirty="0" err="1"/>
              <a:t>Exten</a:t>
            </a:r>
            <a:r>
              <a:rPr lang="en-US" sz="1200" i="1" dirty="0"/>
              <a:t>, </a:t>
            </a:r>
            <a:r>
              <a:rPr lang="en-US" sz="1200" dirty="0"/>
              <a:t>Minton (2001) </a:t>
            </a:r>
            <a:r>
              <a:rPr lang="en-US" sz="1200" i="1" dirty="0"/>
              <a:t>Indiana </a:t>
            </a:r>
            <a:r>
              <a:rPr lang="en-US" sz="1200" i="1" dirty="0" err="1"/>
              <a:t>Acad</a:t>
            </a:r>
            <a:r>
              <a:rPr lang="en-US" sz="1200" i="1" dirty="0"/>
              <a:t> Sci</a:t>
            </a:r>
          </a:p>
          <a:p>
            <a:endParaRPr lang="en-US" i="1" dirty="0"/>
          </a:p>
        </p:txBody>
      </p:sp>
      <p:pic>
        <p:nvPicPr>
          <p:cNvPr id="8" name="Picture 7">
            <a:extLst>
              <a:ext uri="{FF2B5EF4-FFF2-40B4-BE49-F238E27FC236}">
                <a16:creationId xmlns:a16="http://schemas.microsoft.com/office/drawing/2014/main" id="{B6BCC8BC-9337-CE4C-B20A-1AFBB3892405}"/>
              </a:ext>
            </a:extLst>
          </p:cNvPr>
          <p:cNvPicPr>
            <a:picLocks noChangeAspect="1"/>
          </p:cNvPicPr>
          <p:nvPr/>
        </p:nvPicPr>
        <p:blipFill rotWithShape="1">
          <a:blip r:embed="rId4"/>
          <a:srcRect t="9285"/>
          <a:stretch/>
        </p:blipFill>
        <p:spPr>
          <a:xfrm>
            <a:off x="4335517" y="1748647"/>
            <a:ext cx="3675422" cy="2378371"/>
          </a:xfrm>
          <a:prstGeom prst="rect">
            <a:avLst/>
          </a:prstGeom>
        </p:spPr>
      </p:pic>
      <p:sp>
        <p:nvSpPr>
          <p:cNvPr id="10" name="Slide Number Placeholder 9">
            <a:extLst>
              <a:ext uri="{FF2B5EF4-FFF2-40B4-BE49-F238E27FC236}">
                <a16:creationId xmlns:a16="http://schemas.microsoft.com/office/drawing/2014/main" id="{8B053A45-3C8B-6544-846F-48ABC1DFD2EF}"/>
              </a:ext>
            </a:extLst>
          </p:cNvPr>
          <p:cNvSpPr>
            <a:spLocks noGrp="1"/>
          </p:cNvSpPr>
          <p:nvPr>
            <p:ph type="sldNum" sz="quarter" idx="12"/>
          </p:nvPr>
        </p:nvSpPr>
        <p:spPr>
          <a:xfrm>
            <a:off x="11366749" y="6188766"/>
            <a:ext cx="811019" cy="503578"/>
          </a:xfrm>
        </p:spPr>
        <p:txBody>
          <a:bodyPr/>
          <a:lstStyle/>
          <a:p>
            <a:fld id="{597BA788-23A4-3449-A2A3-DA7E034E2BA5}" type="slidenum">
              <a:rPr lang="en-US" smtClean="0"/>
              <a:t>3</a:t>
            </a:fld>
            <a:endParaRPr lang="en-US" dirty="0"/>
          </a:p>
        </p:txBody>
      </p:sp>
    </p:spTree>
    <p:extLst>
      <p:ext uri="{BB962C8B-B14F-4D97-AF65-F5344CB8AC3E}">
        <p14:creationId xmlns:p14="http://schemas.microsoft.com/office/powerpoint/2010/main" val="1244749570"/>
      </p:ext>
    </p:extLst>
  </p:cSld>
  <p:clrMapOvr>
    <a:masterClrMapping/>
  </p:clrMapOvr>
  <mc:AlternateContent xmlns:mc="http://schemas.openxmlformats.org/markup-compatibility/2006" xmlns:p14="http://schemas.microsoft.com/office/powerpoint/2010/main">
    <mc:Choice Requires="p14">
      <p:transition spd="med" p14:dur="700" advTm="71952">
        <p:fade/>
      </p:transition>
    </mc:Choice>
    <mc:Fallback xmlns="">
      <p:transition spd="med" advTm="71952">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345104" y="-1291895"/>
            <a:ext cx="8619060" cy="2050065"/>
          </a:xfrm>
        </p:spPr>
        <p:txBody>
          <a:bodyPr/>
          <a:lstStyle/>
          <a:p>
            <a:r>
              <a:rPr lang="en-US" b="1" dirty="0"/>
              <a:t>Background</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0" y="1137548"/>
            <a:ext cx="8010938" cy="6028258"/>
          </a:xfrm>
        </p:spPr>
        <p:txBody>
          <a:bodyPr>
            <a:normAutofit/>
          </a:bodyPr>
          <a:lstStyle/>
          <a:p>
            <a:pPr marL="285750" indent="-285750">
              <a:buFont typeface="Arial" panose="020B0604020202020204" pitchFamily="34" charset="0"/>
              <a:buChar char="•"/>
            </a:pPr>
            <a:r>
              <a:rPr lang="en-US" dirty="0"/>
              <a:t>Isolated Six-Lined Racerunner Lizards</a:t>
            </a:r>
          </a:p>
          <a:p>
            <a:pPr marL="285750" indent="-285750">
              <a:buFont typeface="Arial" panose="020B0604020202020204" pitchFamily="34" charset="0"/>
              <a:buChar char="•"/>
            </a:pPr>
            <a:r>
              <a:rPr lang="en-US" dirty="0"/>
              <a:t>Closest population- 322 km away</a:t>
            </a:r>
          </a:p>
          <a:p>
            <a:pPr marL="285750" indent="-285750">
              <a:buFont typeface="Arial" panose="020B0604020202020204" pitchFamily="34" charset="0"/>
              <a:buChar char="•"/>
            </a:pPr>
            <a:r>
              <a:rPr lang="en-US" dirty="0"/>
              <a:t>Murphy Lake State Game Area</a:t>
            </a:r>
            <a:endParaRPr lang="en-US" dirty="0">
              <a:solidFill>
                <a:schemeClr val="tx1"/>
              </a:solidFill>
            </a:endParaRPr>
          </a:p>
          <a:p>
            <a:pPr marL="285750" indent="-285750">
              <a:buFont typeface="Arial" panose="020B0604020202020204" pitchFamily="34" charset="0"/>
              <a:buChar char="•"/>
            </a:pPr>
            <a:r>
              <a:rPr lang="en-US" dirty="0"/>
              <a:t>Calls for more research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Listed as native and critically imperiled because of extreme rarity and vulnerable to extirpation</a:t>
            </a:r>
          </a:p>
          <a:p>
            <a:pPr marL="742950" lvl="1" indent="-285750">
              <a:buFont typeface="Arial" panose="020B0604020202020204" pitchFamily="34" charset="0"/>
              <a:buChar char="•"/>
            </a:pPr>
            <a:r>
              <a:rPr lang="en-US" dirty="0">
                <a:solidFill>
                  <a:schemeClr val="tx1"/>
                </a:solidFill>
              </a:rPr>
              <a:t>Protected under the Endangered Species Act of the State of Michigan</a:t>
            </a:r>
          </a:p>
          <a:p>
            <a:pPr marL="742950" lvl="1" indent="-285750">
              <a:buFont typeface="Arial" panose="020B0604020202020204" pitchFamily="34" charset="0"/>
              <a:buChar char="•"/>
            </a:pPr>
            <a:endParaRPr lang="en-US" dirty="0"/>
          </a:p>
          <a:p>
            <a:pPr lvl="1"/>
            <a:endParaRPr lang="en-US" dirty="0"/>
          </a:p>
        </p:txBody>
      </p:sp>
      <p:pic>
        <p:nvPicPr>
          <p:cNvPr id="5" name="Picture 4">
            <a:extLst>
              <a:ext uri="{FF2B5EF4-FFF2-40B4-BE49-F238E27FC236}">
                <a16:creationId xmlns:a16="http://schemas.microsoft.com/office/drawing/2014/main" id="{4266A562-E072-7443-A8A5-01A39221EC25}"/>
              </a:ext>
            </a:extLst>
          </p:cNvPr>
          <p:cNvPicPr>
            <a:picLocks noChangeAspect="1"/>
          </p:cNvPicPr>
          <p:nvPr/>
        </p:nvPicPr>
        <p:blipFill rotWithShape="1">
          <a:blip r:embed="rId3"/>
          <a:srcRect l="27317"/>
          <a:stretch/>
        </p:blipFill>
        <p:spPr>
          <a:xfrm>
            <a:off x="8010938" y="-94597"/>
            <a:ext cx="5711927" cy="6952597"/>
          </a:xfrm>
          <a:prstGeom prst="rect">
            <a:avLst/>
          </a:prstGeom>
          <a:solidFill>
            <a:schemeClr val="bg1"/>
          </a:solidFill>
          <a:effectLst>
            <a:outerShdw blurRad="50800" dist="50800" dir="5400000" sx="1000" sy="1000" algn="ctr" rotWithShape="0">
              <a:srgbClr val="000000">
                <a:alpha val="0"/>
              </a:srgbClr>
            </a:outerShdw>
          </a:effectLst>
        </p:spPr>
      </p:pic>
      <p:sp>
        <p:nvSpPr>
          <p:cNvPr id="4" name="TextBox 3">
            <a:extLst>
              <a:ext uri="{FF2B5EF4-FFF2-40B4-BE49-F238E27FC236}">
                <a16:creationId xmlns:a16="http://schemas.microsoft.com/office/drawing/2014/main" id="{5FAC5A35-FF8B-3740-B545-3E139AC9EA8F}"/>
              </a:ext>
            </a:extLst>
          </p:cNvPr>
          <p:cNvSpPr txBox="1"/>
          <p:nvPr/>
        </p:nvSpPr>
        <p:spPr>
          <a:xfrm>
            <a:off x="0" y="6476267"/>
            <a:ext cx="8010938" cy="553998"/>
          </a:xfrm>
          <a:prstGeom prst="rect">
            <a:avLst/>
          </a:prstGeom>
          <a:noFill/>
        </p:spPr>
        <p:txBody>
          <a:bodyPr wrap="square" rtlCol="0">
            <a:spAutoFit/>
          </a:bodyPr>
          <a:lstStyle/>
          <a:p>
            <a:r>
              <a:rPr lang="en-US" sz="1200" dirty="0"/>
              <a:t>Carlson &amp; Szuch (2005) </a:t>
            </a:r>
            <a:r>
              <a:rPr lang="en-US" sz="1200" i="1" dirty="0"/>
              <a:t>Herp Rev, </a:t>
            </a:r>
            <a:r>
              <a:rPr lang="en-US" sz="1200" dirty="0"/>
              <a:t>Harding &amp; Holman (1990)  </a:t>
            </a:r>
            <a:r>
              <a:rPr lang="en-US" sz="1200" i="1" dirty="0" err="1"/>
              <a:t>Mich</a:t>
            </a:r>
            <a:r>
              <a:rPr lang="en-US" sz="1200" i="1" dirty="0"/>
              <a:t> St </a:t>
            </a:r>
            <a:r>
              <a:rPr lang="en-US" sz="1200" i="1" dirty="0" err="1"/>
              <a:t>Exten</a:t>
            </a:r>
            <a:r>
              <a:rPr lang="en-US" sz="1200" i="1" dirty="0"/>
              <a:t>, </a:t>
            </a:r>
            <a:r>
              <a:rPr lang="en-US" sz="1200" dirty="0"/>
              <a:t>Minton (2001) </a:t>
            </a:r>
            <a:r>
              <a:rPr lang="en-US" sz="1200" i="1" dirty="0"/>
              <a:t>Indiana </a:t>
            </a:r>
            <a:r>
              <a:rPr lang="en-US" sz="1200" i="1" dirty="0" err="1"/>
              <a:t>Acad</a:t>
            </a:r>
            <a:r>
              <a:rPr lang="en-US" sz="1200" i="1" dirty="0"/>
              <a:t> Sci</a:t>
            </a:r>
          </a:p>
          <a:p>
            <a:endParaRPr lang="en-US" i="1" dirty="0"/>
          </a:p>
        </p:txBody>
      </p:sp>
      <p:pic>
        <p:nvPicPr>
          <p:cNvPr id="8" name="Picture 7">
            <a:extLst>
              <a:ext uri="{FF2B5EF4-FFF2-40B4-BE49-F238E27FC236}">
                <a16:creationId xmlns:a16="http://schemas.microsoft.com/office/drawing/2014/main" id="{B6BCC8BC-9337-CE4C-B20A-1AFBB3892405}"/>
              </a:ext>
            </a:extLst>
          </p:cNvPr>
          <p:cNvPicPr>
            <a:picLocks noChangeAspect="1"/>
          </p:cNvPicPr>
          <p:nvPr/>
        </p:nvPicPr>
        <p:blipFill rotWithShape="1">
          <a:blip r:embed="rId4"/>
          <a:srcRect t="9285"/>
          <a:stretch/>
        </p:blipFill>
        <p:spPr>
          <a:xfrm>
            <a:off x="4357689" y="1762995"/>
            <a:ext cx="3653250" cy="2364023"/>
          </a:xfrm>
          <a:prstGeom prst="rect">
            <a:avLst/>
          </a:prstGeom>
        </p:spPr>
      </p:pic>
      <p:sp>
        <p:nvSpPr>
          <p:cNvPr id="7" name="Oval 6">
            <a:extLst>
              <a:ext uri="{FF2B5EF4-FFF2-40B4-BE49-F238E27FC236}">
                <a16:creationId xmlns:a16="http://schemas.microsoft.com/office/drawing/2014/main" id="{24824CD2-7822-D548-8BE4-52CDA4114DDB}"/>
              </a:ext>
            </a:extLst>
          </p:cNvPr>
          <p:cNvSpPr/>
          <p:nvPr/>
        </p:nvSpPr>
        <p:spPr>
          <a:xfrm>
            <a:off x="10626798" y="2383200"/>
            <a:ext cx="1109202" cy="10281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721E64A-F08C-3441-BAD2-576692729656}"/>
              </a:ext>
            </a:extLst>
          </p:cNvPr>
          <p:cNvCxnSpPr>
            <a:cxnSpLocks/>
          </p:cNvCxnSpPr>
          <p:nvPr/>
        </p:nvCxnSpPr>
        <p:spPr>
          <a:xfrm flipV="1">
            <a:off x="9700591" y="3290400"/>
            <a:ext cx="1070609" cy="738262"/>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Slide Number Placeholder 9">
            <a:extLst>
              <a:ext uri="{FF2B5EF4-FFF2-40B4-BE49-F238E27FC236}">
                <a16:creationId xmlns:a16="http://schemas.microsoft.com/office/drawing/2014/main" id="{82014AB9-019F-E548-B207-215E19884893}"/>
              </a:ext>
            </a:extLst>
          </p:cNvPr>
          <p:cNvSpPr>
            <a:spLocks noGrp="1"/>
          </p:cNvSpPr>
          <p:nvPr>
            <p:ph type="sldNum" sz="quarter" idx="12"/>
          </p:nvPr>
        </p:nvSpPr>
        <p:spPr>
          <a:xfrm>
            <a:off x="11380981" y="6354422"/>
            <a:ext cx="811019" cy="503578"/>
          </a:xfrm>
        </p:spPr>
        <p:txBody>
          <a:bodyPr/>
          <a:lstStyle/>
          <a:p>
            <a:r>
              <a:rPr lang="en-US" dirty="0"/>
              <a:t>3</a:t>
            </a:r>
          </a:p>
        </p:txBody>
      </p:sp>
    </p:spTree>
    <p:extLst>
      <p:ext uri="{BB962C8B-B14F-4D97-AF65-F5344CB8AC3E}">
        <p14:creationId xmlns:p14="http://schemas.microsoft.com/office/powerpoint/2010/main" val="817314581"/>
      </p:ext>
    </p:extLst>
  </p:cSld>
  <p:clrMapOvr>
    <a:masterClrMapping/>
  </p:clrMapOvr>
  <mc:AlternateContent xmlns:mc="http://schemas.openxmlformats.org/markup-compatibility/2006" xmlns:p14="http://schemas.microsoft.com/office/powerpoint/2010/main">
    <mc:Choice Requires="p14">
      <p:transition spd="med" p14:dur="700" advTm="71952">
        <p:fade/>
      </p:transition>
    </mc:Choice>
    <mc:Fallback xmlns="">
      <p:transition spd="med" advTm="71952">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486214" y="-1425576"/>
            <a:ext cx="8619060" cy="2050065"/>
          </a:xfrm>
        </p:spPr>
        <p:txBody>
          <a:bodyPr/>
          <a:lstStyle/>
          <a:p>
            <a:r>
              <a:rPr lang="en-US" b="1" dirty="0"/>
              <a:t>The Study</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15947" y="624489"/>
            <a:ext cx="7234009" cy="5855993"/>
          </a:xfrm>
        </p:spPr>
        <p:txBody>
          <a:bodyPr>
            <a:normAutofit/>
          </a:bodyPr>
          <a:lstStyle/>
          <a:p>
            <a:pPr marL="285750" indent="-285750">
              <a:buFont typeface="Arial" panose="020B0604020202020204" pitchFamily="34" charset="0"/>
              <a:buChar char="•"/>
            </a:pPr>
            <a:r>
              <a:rPr lang="en-US" dirty="0"/>
              <a:t>Reptiles removed from Great lakes region ~20,00 years ago</a:t>
            </a:r>
          </a:p>
          <a:p>
            <a:pPr marL="285750" indent="-285750">
              <a:buFont typeface="Arial" panose="020B0604020202020204" pitchFamily="34" charset="0"/>
              <a:buChar char="•"/>
            </a:pPr>
            <a:r>
              <a:rPr lang="en-US" dirty="0"/>
              <a:t>Either post-glacial rapid northward expansion (1) or recent human introduction (2)</a:t>
            </a:r>
          </a:p>
          <a:p>
            <a:pPr marL="285750" indent="-285750">
              <a:buFont typeface="Arial" panose="020B0604020202020204" pitchFamily="34" charset="0"/>
              <a:buChar char="•"/>
            </a:pPr>
            <a:r>
              <a:rPr lang="en-US" dirty="0"/>
              <a:t>Collected 46 museum samples from 40 localities</a:t>
            </a:r>
          </a:p>
          <a:p>
            <a:pPr marL="285750" indent="-285750">
              <a:buFont typeface="Arial" panose="020B0604020202020204" pitchFamily="34" charset="0"/>
              <a:buChar char="•"/>
            </a:pPr>
            <a:r>
              <a:rPr lang="en-US" dirty="0"/>
              <a:t>4 from Indiana/Illinois, 0 Missouri</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BD630E1-C57D-6D4A-9F03-847D06612AFB}"/>
              </a:ext>
            </a:extLst>
          </p:cNvPr>
          <p:cNvPicPr>
            <a:picLocks noChangeAspect="1"/>
          </p:cNvPicPr>
          <p:nvPr/>
        </p:nvPicPr>
        <p:blipFill>
          <a:blip r:embed="rId3"/>
          <a:stretch>
            <a:fillRect/>
          </a:stretch>
        </p:blipFill>
        <p:spPr>
          <a:xfrm>
            <a:off x="8716583" y="3711674"/>
            <a:ext cx="4472582" cy="3146326"/>
          </a:xfrm>
          <a:prstGeom prst="rect">
            <a:avLst/>
          </a:prstGeom>
        </p:spPr>
      </p:pic>
      <p:pic>
        <p:nvPicPr>
          <p:cNvPr id="7" name="Picture 6">
            <a:extLst>
              <a:ext uri="{FF2B5EF4-FFF2-40B4-BE49-F238E27FC236}">
                <a16:creationId xmlns:a16="http://schemas.microsoft.com/office/drawing/2014/main" id="{921221AC-DB6F-504F-8970-15642B96D2D1}"/>
              </a:ext>
            </a:extLst>
          </p:cNvPr>
          <p:cNvPicPr>
            <a:picLocks noChangeAspect="1"/>
          </p:cNvPicPr>
          <p:nvPr/>
        </p:nvPicPr>
        <p:blipFill>
          <a:blip r:embed="rId4"/>
          <a:stretch>
            <a:fillRect/>
          </a:stretch>
        </p:blipFill>
        <p:spPr>
          <a:xfrm>
            <a:off x="8716583" y="185440"/>
            <a:ext cx="4202777" cy="3129280"/>
          </a:xfrm>
          <a:prstGeom prst="rect">
            <a:avLst/>
          </a:prstGeom>
        </p:spPr>
      </p:pic>
      <p:sp>
        <p:nvSpPr>
          <p:cNvPr id="10" name="TextBox 9">
            <a:extLst>
              <a:ext uri="{FF2B5EF4-FFF2-40B4-BE49-F238E27FC236}">
                <a16:creationId xmlns:a16="http://schemas.microsoft.com/office/drawing/2014/main" id="{2CD3570D-364B-EB4C-9A3D-AF990BD60F31}"/>
              </a:ext>
            </a:extLst>
          </p:cNvPr>
          <p:cNvSpPr txBox="1"/>
          <p:nvPr/>
        </p:nvSpPr>
        <p:spPr>
          <a:xfrm>
            <a:off x="7430116" y="191973"/>
            <a:ext cx="1639967" cy="369332"/>
          </a:xfrm>
          <a:prstGeom prst="rect">
            <a:avLst/>
          </a:prstGeom>
          <a:noFill/>
        </p:spPr>
        <p:txBody>
          <a:bodyPr wrap="square" rtlCol="0">
            <a:spAutoFit/>
          </a:bodyPr>
          <a:lstStyle/>
          <a:p>
            <a:r>
              <a:rPr lang="en-US" dirty="0"/>
              <a:t>1. Native</a:t>
            </a:r>
          </a:p>
        </p:txBody>
      </p:sp>
      <p:sp>
        <p:nvSpPr>
          <p:cNvPr id="11" name="TextBox 10">
            <a:extLst>
              <a:ext uri="{FF2B5EF4-FFF2-40B4-BE49-F238E27FC236}">
                <a16:creationId xmlns:a16="http://schemas.microsoft.com/office/drawing/2014/main" id="{54D9C70C-DB90-A346-B827-B20897C47B64}"/>
              </a:ext>
            </a:extLst>
          </p:cNvPr>
          <p:cNvSpPr txBox="1"/>
          <p:nvPr/>
        </p:nvSpPr>
        <p:spPr>
          <a:xfrm>
            <a:off x="7430116" y="3367819"/>
            <a:ext cx="2128742" cy="369332"/>
          </a:xfrm>
          <a:prstGeom prst="rect">
            <a:avLst/>
          </a:prstGeom>
          <a:noFill/>
        </p:spPr>
        <p:txBody>
          <a:bodyPr wrap="square" rtlCol="0">
            <a:spAutoFit/>
          </a:bodyPr>
          <a:lstStyle/>
          <a:p>
            <a:r>
              <a:rPr lang="en-US" dirty="0"/>
              <a:t>2. Introduced</a:t>
            </a:r>
          </a:p>
        </p:txBody>
      </p:sp>
      <p:sp>
        <p:nvSpPr>
          <p:cNvPr id="6" name="Slide Number Placeholder 5">
            <a:extLst>
              <a:ext uri="{FF2B5EF4-FFF2-40B4-BE49-F238E27FC236}">
                <a16:creationId xmlns:a16="http://schemas.microsoft.com/office/drawing/2014/main" id="{AE9DFC4F-4554-3541-B24F-AEECAB239EB1}"/>
              </a:ext>
            </a:extLst>
          </p:cNvPr>
          <p:cNvSpPr>
            <a:spLocks noGrp="1"/>
          </p:cNvSpPr>
          <p:nvPr>
            <p:ph type="sldNum" sz="quarter" idx="12"/>
          </p:nvPr>
        </p:nvSpPr>
        <p:spPr>
          <a:xfrm>
            <a:off x="11380981" y="6354422"/>
            <a:ext cx="811019" cy="503578"/>
          </a:xfrm>
        </p:spPr>
        <p:txBody>
          <a:bodyPr/>
          <a:lstStyle/>
          <a:p>
            <a:r>
              <a:rPr lang="en-US" dirty="0"/>
              <a:t>4</a:t>
            </a:r>
          </a:p>
        </p:txBody>
      </p:sp>
    </p:spTree>
    <p:extLst>
      <p:ext uri="{BB962C8B-B14F-4D97-AF65-F5344CB8AC3E}">
        <p14:creationId xmlns:p14="http://schemas.microsoft.com/office/powerpoint/2010/main" val="2639464546"/>
      </p:ext>
    </p:extLst>
  </p:cSld>
  <p:clrMapOvr>
    <a:masterClrMapping/>
  </p:clrMapOvr>
  <mc:AlternateContent xmlns:mc="http://schemas.openxmlformats.org/markup-compatibility/2006" xmlns:p14="http://schemas.microsoft.com/office/powerpoint/2010/main">
    <mc:Choice Requires="p14">
      <p:transition spd="med" p14:dur="700" advTm="51997">
        <p:fade/>
      </p:transition>
    </mc:Choice>
    <mc:Fallback xmlns="">
      <p:transition spd="med" advTm="51997">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688807-B0E3-994D-9D76-1F27D4446337}"/>
              </a:ext>
            </a:extLst>
          </p:cNvPr>
          <p:cNvSpPr/>
          <p:nvPr/>
        </p:nvSpPr>
        <p:spPr>
          <a:xfrm>
            <a:off x="9558858" y="1502229"/>
            <a:ext cx="728142" cy="473528"/>
          </a:xfrm>
          <a:prstGeom prst="rect">
            <a:avLst/>
          </a:prstGeom>
          <a:solidFill>
            <a:srgbClr val="EEA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486214" y="-1425576"/>
            <a:ext cx="8619060" cy="2050065"/>
          </a:xfrm>
        </p:spPr>
        <p:txBody>
          <a:bodyPr/>
          <a:lstStyle/>
          <a:p>
            <a:r>
              <a:rPr lang="en-US" b="1" dirty="0"/>
              <a:t>The Study</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15947" y="624489"/>
            <a:ext cx="7234009" cy="5855993"/>
          </a:xfrm>
        </p:spPr>
        <p:txBody>
          <a:bodyPr>
            <a:normAutofit/>
          </a:bodyPr>
          <a:lstStyle/>
          <a:p>
            <a:pPr marL="285750" indent="-285750">
              <a:buFont typeface="Arial" panose="020B0604020202020204" pitchFamily="34" charset="0"/>
              <a:buChar char="•"/>
            </a:pPr>
            <a:r>
              <a:rPr lang="en-US" dirty="0"/>
              <a:t>Reptiles removed from Great lakes region ~20,00 years ago</a:t>
            </a:r>
          </a:p>
          <a:p>
            <a:pPr marL="285750" indent="-285750">
              <a:buFont typeface="Arial" panose="020B0604020202020204" pitchFamily="34" charset="0"/>
              <a:buChar char="•"/>
            </a:pPr>
            <a:r>
              <a:rPr lang="en-US" dirty="0"/>
              <a:t>Either post-glacial rapid northward expansion </a:t>
            </a:r>
            <a:r>
              <a:rPr lang="en-US" dirty="0">
                <a:solidFill>
                  <a:srgbClr val="FF0000"/>
                </a:solidFill>
              </a:rPr>
              <a:t>(1) </a:t>
            </a:r>
            <a:r>
              <a:rPr lang="en-US" dirty="0"/>
              <a:t>or recent human introduction (2)</a:t>
            </a:r>
          </a:p>
          <a:p>
            <a:pPr marL="285750" indent="-285750">
              <a:buFont typeface="Arial" panose="020B0604020202020204" pitchFamily="34" charset="0"/>
              <a:buChar char="•"/>
            </a:pPr>
            <a:r>
              <a:rPr lang="en-US" dirty="0"/>
              <a:t>Collected 46 museum samples from 40 localities</a:t>
            </a:r>
          </a:p>
          <a:p>
            <a:pPr marL="285750" indent="-285750">
              <a:buFont typeface="Arial" panose="020B0604020202020204" pitchFamily="34" charset="0"/>
              <a:buChar char="•"/>
            </a:pPr>
            <a:r>
              <a:rPr lang="en-US" dirty="0"/>
              <a:t>4 from Indiana/Illinois, 0 Missouri</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BD630E1-C57D-6D4A-9F03-847D06612AFB}"/>
              </a:ext>
            </a:extLst>
          </p:cNvPr>
          <p:cNvPicPr>
            <a:picLocks noChangeAspect="1"/>
          </p:cNvPicPr>
          <p:nvPr/>
        </p:nvPicPr>
        <p:blipFill>
          <a:blip r:embed="rId3"/>
          <a:stretch>
            <a:fillRect/>
          </a:stretch>
        </p:blipFill>
        <p:spPr>
          <a:xfrm>
            <a:off x="8716583" y="3711674"/>
            <a:ext cx="4472582" cy="3146326"/>
          </a:xfrm>
          <a:prstGeom prst="rect">
            <a:avLst/>
          </a:prstGeom>
        </p:spPr>
      </p:pic>
      <p:pic>
        <p:nvPicPr>
          <p:cNvPr id="7" name="Picture 6">
            <a:extLst>
              <a:ext uri="{FF2B5EF4-FFF2-40B4-BE49-F238E27FC236}">
                <a16:creationId xmlns:a16="http://schemas.microsoft.com/office/drawing/2014/main" id="{921221AC-DB6F-504F-8970-15642B96D2D1}"/>
              </a:ext>
            </a:extLst>
          </p:cNvPr>
          <p:cNvPicPr>
            <a:picLocks noChangeAspect="1"/>
          </p:cNvPicPr>
          <p:nvPr/>
        </p:nvPicPr>
        <p:blipFill>
          <a:blip r:embed="rId4"/>
          <a:stretch>
            <a:fillRect/>
          </a:stretch>
        </p:blipFill>
        <p:spPr>
          <a:xfrm>
            <a:off x="8851485" y="174353"/>
            <a:ext cx="4202777" cy="3129280"/>
          </a:xfrm>
          <a:prstGeom prst="rect">
            <a:avLst/>
          </a:prstGeom>
        </p:spPr>
      </p:pic>
      <p:sp>
        <p:nvSpPr>
          <p:cNvPr id="10" name="TextBox 9">
            <a:extLst>
              <a:ext uri="{FF2B5EF4-FFF2-40B4-BE49-F238E27FC236}">
                <a16:creationId xmlns:a16="http://schemas.microsoft.com/office/drawing/2014/main" id="{2CD3570D-364B-EB4C-9A3D-AF990BD60F31}"/>
              </a:ext>
            </a:extLst>
          </p:cNvPr>
          <p:cNvSpPr txBox="1"/>
          <p:nvPr/>
        </p:nvSpPr>
        <p:spPr>
          <a:xfrm>
            <a:off x="7430116" y="191973"/>
            <a:ext cx="1639967" cy="369332"/>
          </a:xfrm>
          <a:prstGeom prst="rect">
            <a:avLst/>
          </a:prstGeom>
          <a:noFill/>
        </p:spPr>
        <p:txBody>
          <a:bodyPr wrap="square" rtlCol="0">
            <a:spAutoFit/>
          </a:bodyPr>
          <a:lstStyle/>
          <a:p>
            <a:r>
              <a:rPr lang="en-US" dirty="0">
                <a:solidFill>
                  <a:srgbClr val="FF0000"/>
                </a:solidFill>
              </a:rPr>
              <a:t>1. Native</a:t>
            </a:r>
          </a:p>
        </p:txBody>
      </p:sp>
      <p:sp>
        <p:nvSpPr>
          <p:cNvPr id="11" name="TextBox 10">
            <a:extLst>
              <a:ext uri="{FF2B5EF4-FFF2-40B4-BE49-F238E27FC236}">
                <a16:creationId xmlns:a16="http://schemas.microsoft.com/office/drawing/2014/main" id="{54D9C70C-DB90-A346-B827-B20897C47B64}"/>
              </a:ext>
            </a:extLst>
          </p:cNvPr>
          <p:cNvSpPr txBox="1"/>
          <p:nvPr/>
        </p:nvSpPr>
        <p:spPr>
          <a:xfrm>
            <a:off x="7430116" y="3367819"/>
            <a:ext cx="2128742" cy="369332"/>
          </a:xfrm>
          <a:prstGeom prst="rect">
            <a:avLst/>
          </a:prstGeom>
          <a:noFill/>
        </p:spPr>
        <p:txBody>
          <a:bodyPr wrap="square" rtlCol="0">
            <a:spAutoFit/>
          </a:bodyPr>
          <a:lstStyle/>
          <a:p>
            <a:r>
              <a:rPr lang="en-US" dirty="0"/>
              <a:t>2. Introduced</a:t>
            </a:r>
          </a:p>
        </p:txBody>
      </p:sp>
      <p:sp>
        <p:nvSpPr>
          <p:cNvPr id="9" name="Slide Number Placeholder 8">
            <a:extLst>
              <a:ext uri="{FF2B5EF4-FFF2-40B4-BE49-F238E27FC236}">
                <a16:creationId xmlns:a16="http://schemas.microsoft.com/office/drawing/2014/main" id="{0D29293B-9271-3C4C-94DF-D5C9BB323100}"/>
              </a:ext>
            </a:extLst>
          </p:cNvPr>
          <p:cNvSpPr>
            <a:spLocks noGrp="1"/>
          </p:cNvSpPr>
          <p:nvPr>
            <p:ph type="sldNum" sz="quarter" idx="12"/>
          </p:nvPr>
        </p:nvSpPr>
        <p:spPr>
          <a:xfrm>
            <a:off x="11380981" y="6354422"/>
            <a:ext cx="811019" cy="503578"/>
          </a:xfrm>
        </p:spPr>
        <p:txBody>
          <a:bodyPr/>
          <a:lstStyle/>
          <a:p>
            <a:r>
              <a:rPr lang="en-US" dirty="0"/>
              <a:t>4</a:t>
            </a:r>
          </a:p>
        </p:txBody>
      </p:sp>
    </p:spTree>
    <p:extLst>
      <p:ext uri="{BB962C8B-B14F-4D97-AF65-F5344CB8AC3E}">
        <p14:creationId xmlns:p14="http://schemas.microsoft.com/office/powerpoint/2010/main" val="3422308587"/>
      </p:ext>
    </p:extLst>
  </p:cSld>
  <p:clrMapOvr>
    <a:masterClrMapping/>
  </p:clrMapOvr>
  <mc:AlternateContent xmlns:mc="http://schemas.openxmlformats.org/markup-compatibility/2006" xmlns:p14="http://schemas.microsoft.com/office/powerpoint/2010/main">
    <mc:Choice Requires="p14">
      <p:transition spd="med" p14:dur="700" advTm="51997">
        <p:fade/>
      </p:transition>
    </mc:Choice>
    <mc:Fallback xmlns="">
      <p:transition spd="med" advTm="51997">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BF0E43-FC71-224C-8C12-77C10BD091BC}"/>
              </a:ext>
            </a:extLst>
          </p:cNvPr>
          <p:cNvSpPr/>
          <p:nvPr/>
        </p:nvSpPr>
        <p:spPr>
          <a:xfrm>
            <a:off x="9379244" y="5048073"/>
            <a:ext cx="1871142" cy="473528"/>
          </a:xfrm>
          <a:prstGeom prst="rect">
            <a:avLst/>
          </a:prstGeom>
          <a:solidFill>
            <a:srgbClr val="EEAD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486214" y="-1425576"/>
            <a:ext cx="8619060" cy="2050065"/>
          </a:xfrm>
        </p:spPr>
        <p:txBody>
          <a:bodyPr/>
          <a:lstStyle/>
          <a:p>
            <a:r>
              <a:rPr lang="en-US" b="1" dirty="0"/>
              <a:t>The Study</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15947" y="624489"/>
            <a:ext cx="7234009" cy="5855993"/>
          </a:xfrm>
        </p:spPr>
        <p:txBody>
          <a:bodyPr>
            <a:normAutofit/>
          </a:bodyPr>
          <a:lstStyle/>
          <a:p>
            <a:pPr marL="285750" indent="-285750">
              <a:buFont typeface="Arial" panose="020B0604020202020204" pitchFamily="34" charset="0"/>
              <a:buChar char="•"/>
            </a:pPr>
            <a:r>
              <a:rPr lang="en-US" dirty="0"/>
              <a:t>Reptiles removed from Great lakes region ~20,00 years ago</a:t>
            </a:r>
          </a:p>
          <a:p>
            <a:pPr marL="285750" indent="-285750">
              <a:buFont typeface="Arial" panose="020B0604020202020204" pitchFamily="34" charset="0"/>
              <a:buChar char="•"/>
            </a:pPr>
            <a:r>
              <a:rPr lang="en-US" dirty="0"/>
              <a:t>Either post-glacial rapid northward expansion (1) or recent human introduction </a:t>
            </a:r>
            <a:r>
              <a:rPr lang="en-US" dirty="0">
                <a:solidFill>
                  <a:srgbClr val="FF0000"/>
                </a:solidFill>
              </a:rPr>
              <a:t>(2)</a:t>
            </a:r>
          </a:p>
          <a:p>
            <a:pPr marL="285750" indent="-285750">
              <a:buFont typeface="Arial" panose="020B0604020202020204" pitchFamily="34" charset="0"/>
              <a:buChar char="•"/>
            </a:pPr>
            <a:r>
              <a:rPr lang="en-US" dirty="0"/>
              <a:t>Collected 46 museum samples from 40 localities</a:t>
            </a:r>
          </a:p>
          <a:p>
            <a:pPr marL="285750" indent="-285750">
              <a:buFont typeface="Arial" panose="020B0604020202020204" pitchFamily="34" charset="0"/>
              <a:buChar char="•"/>
            </a:pPr>
            <a:r>
              <a:rPr lang="en-US" dirty="0"/>
              <a:t>4 from Indiana/Illinois, 0 Missouri</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BD630E1-C57D-6D4A-9F03-847D06612AFB}"/>
              </a:ext>
            </a:extLst>
          </p:cNvPr>
          <p:cNvPicPr>
            <a:picLocks noChangeAspect="1"/>
          </p:cNvPicPr>
          <p:nvPr/>
        </p:nvPicPr>
        <p:blipFill>
          <a:blip r:embed="rId3"/>
          <a:stretch>
            <a:fillRect/>
          </a:stretch>
        </p:blipFill>
        <p:spPr>
          <a:xfrm>
            <a:off x="8716583" y="3711674"/>
            <a:ext cx="4472582" cy="3146326"/>
          </a:xfrm>
          <a:prstGeom prst="rect">
            <a:avLst/>
          </a:prstGeom>
        </p:spPr>
      </p:pic>
      <p:pic>
        <p:nvPicPr>
          <p:cNvPr id="7" name="Picture 6">
            <a:extLst>
              <a:ext uri="{FF2B5EF4-FFF2-40B4-BE49-F238E27FC236}">
                <a16:creationId xmlns:a16="http://schemas.microsoft.com/office/drawing/2014/main" id="{921221AC-DB6F-504F-8970-15642B96D2D1}"/>
              </a:ext>
            </a:extLst>
          </p:cNvPr>
          <p:cNvPicPr>
            <a:picLocks noChangeAspect="1"/>
          </p:cNvPicPr>
          <p:nvPr/>
        </p:nvPicPr>
        <p:blipFill>
          <a:blip r:embed="rId4"/>
          <a:stretch>
            <a:fillRect/>
          </a:stretch>
        </p:blipFill>
        <p:spPr>
          <a:xfrm>
            <a:off x="8851485" y="191973"/>
            <a:ext cx="4202777" cy="3129280"/>
          </a:xfrm>
          <a:prstGeom prst="rect">
            <a:avLst/>
          </a:prstGeom>
        </p:spPr>
      </p:pic>
      <p:sp>
        <p:nvSpPr>
          <p:cNvPr id="10" name="TextBox 9">
            <a:extLst>
              <a:ext uri="{FF2B5EF4-FFF2-40B4-BE49-F238E27FC236}">
                <a16:creationId xmlns:a16="http://schemas.microsoft.com/office/drawing/2014/main" id="{2CD3570D-364B-EB4C-9A3D-AF990BD60F31}"/>
              </a:ext>
            </a:extLst>
          </p:cNvPr>
          <p:cNvSpPr txBox="1"/>
          <p:nvPr/>
        </p:nvSpPr>
        <p:spPr>
          <a:xfrm>
            <a:off x="7430116" y="191973"/>
            <a:ext cx="1639967" cy="369332"/>
          </a:xfrm>
          <a:prstGeom prst="rect">
            <a:avLst/>
          </a:prstGeom>
          <a:noFill/>
        </p:spPr>
        <p:txBody>
          <a:bodyPr wrap="square" rtlCol="0">
            <a:spAutoFit/>
          </a:bodyPr>
          <a:lstStyle/>
          <a:p>
            <a:r>
              <a:rPr lang="en-US" dirty="0"/>
              <a:t>1. Native</a:t>
            </a:r>
          </a:p>
        </p:txBody>
      </p:sp>
      <p:sp>
        <p:nvSpPr>
          <p:cNvPr id="11" name="TextBox 10">
            <a:extLst>
              <a:ext uri="{FF2B5EF4-FFF2-40B4-BE49-F238E27FC236}">
                <a16:creationId xmlns:a16="http://schemas.microsoft.com/office/drawing/2014/main" id="{54D9C70C-DB90-A346-B827-B20897C47B64}"/>
              </a:ext>
            </a:extLst>
          </p:cNvPr>
          <p:cNvSpPr txBox="1"/>
          <p:nvPr/>
        </p:nvSpPr>
        <p:spPr>
          <a:xfrm>
            <a:off x="7430116" y="3367819"/>
            <a:ext cx="2128742" cy="369332"/>
          </a:xfrm>
          <a:prstGeom prst="rect">
            <a:avLst/>
          </a:prstGeom>
          <a:noFill/>
        </p:spPr>
        <p:txBody>
          <a:bodyPr wrap="square" rtlCol="0">
            <a:spAutoFit/>
          </a:bodyPr>
          <a:lstStyle/>
          <a:p>
            <a:r>
              <a:rPr lang="en-US" dirty="0">
                <a:solidFill>
                  <a:srgbClr val="FF0000"/>
                </a:solidFill>
              </a:rPr>
              <a:t>2. Introduced</a:t>
            </a:r>
          </a:p>
        </p:txBody>
      </p:sp>
      <p:sp>
        <p:nvSpPr>
          <p:cNvPr id="6" name="Slide Number Placeholder 5">
            <a:extLst>
              <a:ext uri="{FF2B5EF4-FFF2-40B4-BE49-F238E27FC236}">
                <a16:creationId xmlns:a16="http://schemas.microsoft.com/office/drawing/2014/main" id="{FBF11F46-7C98-6643-950B-A363282C379C}"/>
              </a:ext>
            </a:extLst>
          </p:cNvPr>
          <p:cNvSpPr>
            <a:spLocks noGrp="1"/>
          </p:cNvSpPr>
          <p:nvPr>
            <p:ph type="sldNum" sz="quarter" idx="12"/>
          </p:nvPr>
        </p:nvSpPr>
        <p:spPr>
          <a:xfrm>
            <a:off x="11495978" y="6354422"/>
            <a:ext cx="811019" cy="503578"/>
          </a:xfrm>
        </p:spPr>
        <p:txBody>
          <a:bodyPr/>
          <a:lstStyle/>
          <a:p>
            <a:r>
              <a:rPr lang="en-US" dirty="0"/>
              <a:t>4</a:t>
            </a:r>
          </a:p>
        </p:txBody>
      </p:sp>
      <p:sp>
        <p:nvSpPr>
          <p:cNvPr id="4" name="TextBox 3">
            <a:extLst>
              <a:ext uri="{FF2B5EF4-FFF2-40B4-BE49-F238E27FC236}">
                <a16:creationId xmlns:a16="http://schemas.microsoft.com/office/drawing/2014/main" id="{070E81E2-E0B0-C74A-AABF-03F04873D06C}"/>
              </a:ext>
            </a:extLst>
          </p:cNvPr>
          <p:cNvSpPr txBox="1"/>
          <p:nvPr/>
        </p:nvSpPr>
        <p:spPr>
          <a:xfrm>
            <a:off x="11191119" y="5130948"/>
            <a:ext cx="1194620" cy="307777"/>
          </a:xfrm>
          <a:prstGeom prst="rect">
            <a:avLst/>
          </a:prstGeom>
          <a:noFill/>
        </p:spPr>
        <p:txBody>
          <a:bodyPr wrap="square" rtlCol="0">
            <a:spAutoFit/>
          </a:bodyPr>
          <a:lstStyle/>
          <a:p>
            <a:r>
              <a:rPr lang="en-US" sz="1400" i="1" dirty="0"/>
              <a:t>(Missouri)</a:t>
            </a:r>
          </a:p>
        </p:txBody>
      </p:sp>
    </p:spTree>
    <p:extLst>
      <p:ext uri="{BB962C8B-B14F-4D97-AF65-F5344CB8AC3E}">
        <p14:creationId xmlns:p14="http://schemas.microsoft.com/office/powerpoint/2010/main" val="3229233464"/>
      </p:ext>
    </p:extLst>
  </p:cSld>
  <p:clrMapOvr>
    <a:masterClrMapping/>
  </p:clrMapOvr>
  <mc:AlternateContent xmlns:mc="http://schemas.openxmlformats.org/markup-compatibility/2006" xmlns:p14="http://schemas.microsoft.com/office/powerpoint/2010/main">
    <mc:Choice Requires="p14">
      <p:transition spd="med" p14:dur="700" advTm="51997">
        <p:fade/>
      </p:transition>
    </mc:Choice>
    <mc:Fallback xmlns="">
      <p:transition spd="med" advTm="51997">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C89AFE9-507A-3341-A579-EE7F0859D080}"/>
              </a:ext>
            </a:extLst>
          </p:cNvPr>
          <p:cNvPicPr>
            <a:picLocks noChangeAspect="1"/>
          </p:cNvPicPr>
          <p:nvPr/>
        </p:nvPicPr>
        <p:blipFill>
          <a:blip r:embed="rId3"/>
          <a:stretch>
            <a:fillRect/>
          </a:stretch>
        </p:blipFill>
        <p:spPr>
          <a:xfrm>
            <a:off x="0" y="2926089"/>
            <a:ext cx="6968936" cy="3820974"/>
          </a:xfrm>
          <a:prstGeom prst="rect">
            <a:avLst/>
          </a:prstGeom>
        </p:spPr>
      </p:pic>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2479379" y="-1425576"/>
            <a:ext cx="8619060" cy="2050065"/>
          </a:xfrm>
        </p:spPr>
        <p:txBody>
          <a:bodyPr/>
          <a:lstStyle/>
          <a:p>
            <a:r>
              <a:rPr lang="en-US" b="1" dirty="0"/>
              <a:t>The Study</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15947" y="624489"/>
            <a:ext cx="7234009" cy="5855993"/>
          </a:xfrm>
        </p:spPr>
        <p:txBody>
          <a:bodyPr>
            <a:normAutofit/>
          </a:bodyPr>
          <a:lstStyle/>
          <a:p>
            <a:pPr marL="285750" indent="-285750">
              <a:buFont typeface="Arial" panose="020B0604020202020204" pitchFamily="34" charset="0"/>
              <a:buChar char="•"/>
            </a:pPr>
            <a:r>
              <a:rPr lang="en-US" dirty="0"/>
              <a:t>Reptiles removed from Great lakes region ~20,00 years ago</a:t>
            </a:r>
          </a:p>
          <a:p>
            <a:pPr marL="285750" indent="-285750">
              <a:buFont typeface="Arial" panose="020B0604020202020204" pitchFamily="34" charset="0"/>
              <a:buChar char="•"/>
            </a:pPr>
            <a:r>
              <a:rPr lang="en-US" dirty="0"/>
              <a:t>Either post-glacial rapid northward expansion (1) or recent human introduction (2)</a:t>
            </a:r>
          </a:p>
          <a:p>
            <a:pPr marL="285750" indent="-285750">
              <a:buFont typeface="Arial" panose="020B0604020202020204" pitchFamily="34" charset="0"/>
              <a:buChar char="•"/>
            </a:pPr>
            <a:r>
              <a:rPr lang="en-US" dirty="0"/>
              <a:t>Collected 46 museum samples from 40 localities</a:t>
            </a:r>
          </a:p>
          <a:p>
            <a:pPr marL="285750" indent="-285750">
              <a:buFont typeface="Arial" panose="020B0604020202020204" pitchFamily="34" charset="0"/>
              <a:buChar char="•"/>
            </a:pPr>
            <a:r>
              <a:rPr lang="en-US" dirty="0"/>
              <a:t>4 from Indiana/Illinois, 0 Missouri</a:t>
            </a:r>
          </a:p>
          <a:p>
            <a:pPr marL="742950" lvl="1"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BD630E1-C57D-6D4A-9F03-847D06612AFB}"/>
              </a:ext>
            </a:extLst>
          </p:cNvPr>
          <p:cNvPicPr>
            <a:picLocks noChangeAspect="1"/>
          </p:cNvPicPr>
          <p:nvPr/>
        </p:nvPicPr>
        <p:blipFill>
          <a:blip r:embed="rId4"/>
          <a:stretch>
            <a:fillRect/>
          </a:stretch>
        </p:blipFill>
        <p:spPr>
          <a:xfrm>
            <a:off x="8716583" y="3711674"/>
            <a:ext cx="4472582" cy="3146326"/>
          </a:xfrm>
          <a:prstGeom prst="rect">
            <a:avLst/>
          </a:prstGeom>
        </p:spPr>
      </p:pic>
      <p:pic>
        <p:nvPicPr>
          <p:cNvPr id="7" name="Picture 6">
            <a:extLst>
              <a:ext uri="{FF2B5EF4-FFF2-40B4-BE49-F238E27FC236}">
                <a16:creationId xmlns:a16="http://schemas.microsoft.com/office/drawing/2014/main" id="{921221AC-DB6F-504F-8970-15642B96D2D1}"/>
              </a:ext>
            </a:extLst>
          </p:cNvPr>
          <p:cNvPicPr>
            <a:picLocks noChangeAspect="1"/>
          </p:cNvPicPr>
          <p:nvPr/>
        </p:nvPicPr>
        <p:blipFill>
          <a:blip r:embed="rId5"/>
          <a:stretch>
            <a:fillRect/>
          </a:stretch>
        </p:blipFill>
        <p:spPr>
          <a:xfrm>
            <a:off x="8851485" y="191973"/>
            <a:ext cx="4202777" cy="3129280"/>
          </a:xfrm>
          <a:prstGeom prst="rect">
            <a:avLst/>
          </a:prstGeom>
        </p:spPr>
      </p:pic>
      <p:pic>
        <p:nvPicPr>
          <p:cNvPr id="9" name="Picture 8">
            <a:extLst>
              <a:ext uri="{FF2B5EF4-FFF2-40B4-BE49-F238E27FC236}">
                <a16:creationId xmlns:a16="http://schemas.microsoft.com/office/drawing/2014/main" id="{51EAA3BA-52DF-B743-B5E5-7E1D4247790E}"/>
              </a:ext>
            </a:extLst>
          </p:cNvPr>
          <p:cNvPicPr>
            <a:picLocks noChangeAspect="1"/>
          </p:cNvPicPr>
          <p:nvPr/>
        </p:nvPicPr>
        <p:blipFill rotWithShape="1">
          <a:blip r:embed="rId6"/>
          <a:srcRect l="1619" t="21853" r="1483" b="22653"/>
          <a:stretch/>
        </p:blipFill>
        <p:spPr>
          <a:xfrm>
            <a:off x="-86663" y="2830197"/>
            <a:ext cx="7304725" cy="4183446"/>
          </a:xfrm>
          <a:prstGeom prst="rect">
            <a:avLst/>
          </a:prstGeom>
          <a:solidFill>
            <a:schemeClr val="bg1"/>
          </a:solidFill>
        </p:spPr>
      </p:pic>
      <p:sp>
        <p:nvSpPr>
          <p:cNvPr id="10" name="TextBox 9">
            <a:extLst>
              <a:ext uri="{FF2B5EF4-FFF2-40B4-BE49-F238E27FC236}">
                <a16:creationId xmlns:a16="http://schemas.microsoft.com/office/drawing/2014/main" id="{2CD3570D-364B-EB4C-9A3D-AF990BD60F31}"/>
              </a:ext>
            </a:extLst>
          </p:cNvPr>
          <p:cNvSpPr txBox="1"/>
          <p:nvPr/>
        </p:nvSpPr>
        <p:spPr>
          <a:xfrm>
            <a:off x="7430116" y="191973"/>
            <a:ext cx="1639967" cy="369332"/>
          </a:xfrm>
          <a:prstGeom prst="rect">
            <a:avLst/>
          </a:prstGeom>
          <a:noFill/>
        </p:spPr>
        <p:txBody>
          <a:bodyPr wrap="square" rtlCol="0">
            <a:spAutoFit/>
          </a:bodyPr>
          <a:lstStyle/>
          <a:p>
            <a:r>
              <a:rPr lang="en-US" dirty="0"/>
              <a:t>1. Native</a:t>
            </a:r>
          </a:p>
        </p:txBody>
      </p:sp>
      <p:sp>
        <p:nvSpPr>
          <p:cNvPr id="11" name="TextBox 10">
            <a:extLst>
              <a:ext uri="{FF2B5EF4-FFF2-40B4-BE49-F238E27FC236}">
                <a16:creationId xmlns:a16="http://schemas.microsoft.com/office/drawing/2014/main" id="{54D9C70C-DB90-A346-B827-B20897C47B64}"/>
              </a:ext>
            </a:extLst>
          </p:cNvPr>
          <p:cNvSpPr txBox="1"/>
          <p:nvPr/>
        </p:nvSpPr>
        <p:spPr>
          <a:xfrm>
            <a:off x="7430116" y="3367819"/>
            <a:ext cx="2128742" cy="369332"/>
          </a:xfrm>
          <a:prstGeom prst="rect">
            <a:avLst/>
          </a:prstGeom>
          <a:noFill/>
        </p:spPr>
        <p:txBody>
          <a:bodyPr wrap="square" rtlCol="0">
            <a:spAutoFit/>
          </a:bodyPr>
          <a:lstStyle/>
          <a:p>
            <a:r>
              <a:rPr lang="en-US" dirty="0"/>
              <a:t>2. Introduced</a:t>
            </a:r>
          </a:p>
        </p:txBody>
      </p:sp>
      <p:sp>
        <p:nvSpPr>
          <p:cNvPr id="6" name="Slide Number Placeholder 5">
            <a:extLst>
              <a:ext uri="{FF2B5EF4-FFF2-40B4-BE49-F238E27FC236}">
                <a16:creationId xmlns:a16="http://schemas.microsoft.com/office/drawing/2014/main" id="{A3D5DDEE-9074-AC4D-9F37-6A21F1BDB41B}"/>
              </a:ext>
            </a:extLst>
          </p:cNvPr>
          <p:cNvSpPr>
            <a:spLocks noGrp="1"/>
          </p:cNvSpPr>
          <p:nvPr>
            <p:ph type="sldNum" sz="quarter" idx="12"/>
          </p:nvPr>
        </p:nvSpPr>
        <p:spPr>
          <a:xfrm>
            <a:off x="11380981" y="6434104"/>
            <a:ext cx="811019" cy="503578"/>
          </a:xfrm>
        </p:spPr>
        <p:txBody>
          <a:bodyPr/>
          <a:lstStyle/>
          <a:p>
            <a:r>
              <a:rPr lang="en-US" dirty="0"/>
              <a:t>4</a:t>
            </a:r>
          </a:p>
        </p:txBody>
      </p:sp>
    </p:spTree>
    <p:extLst>
      <p:ext uri="{BB962C8B-B14F-4D97-AF65-F5344CB8AC3E}">
        <p14:creationId xmlns:p14="http://schemas.microsoft.com/office/powerpoint/2010/main" val="3210743453"/>
      </p:ext>
    </p:extLst>
  </p:cSld>
  <p:clrMapOvr>
    <a:masterClrMapping/>
  </p:clrMapOvr>
  <mc:AlternateContent xmlns:mc="http://schemas.openxmlformats.org/markup-compatibility/2006" xmlns:p14="http://schemas.microsoft.com/office/powerpoint/2010/main">
    <mc:Choice Requires="p14">
      <p:transition spd="med" p14:dur="700" advTm="51997">
        <p:fade/>
      </p:transition>
    </mc:Choice>
    <mc:Fallback xmlns="">
      <p:transition spd="med" advTm="51997">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F688-0797-0948-8E17-987711280BFD}"/>
              </a:ext>
            </a:extLst>
          </p:cNvPr>
          <p:cNvSpPr>
            <a:spLocks noGrp="1"/>
          </p:cNvSpPr>
          <p:nvPr>
            <p:ph type="title"/>
          </p:nvPr>
        </p:nvSpPr>
        <p:spPr>
          <a:xfrm>
            <a:off x="1320799" y="-1457766"/>
            <a:ext cx="8619060" cy="2050065"/>
          </a:xfrm>
        </p:spPr>
        <p:txBody>
          <a:bodyPr/>
          <a:lstStyle/>
          <a:p>
            <a:r>
              <a:rPr lang="en-US" b="1" dirty="0"/>
              <a:t>Methods</a:t>
            </a:r>
          </a:p>
        </p:txBody>
      </p:sp>
      <p:sp>
        <p:nvSpPr>
          <p:cNvPr id="3" name="Text Placeholder 2">
            <a:extLst>
              <a:ext uri="{FF2B5EF4-FFF2-40B4-BE49-F238E27FC236}">
                <a16:creationId xmlns:a16="http://schemas.microsoft.com/office/drawing/2014/main" id="{12CB97D0-61F0-CF41-8C64-2D0644EE0FD8}"/>
              </a:ext>
            </a:extLst>
          </p:cNvPr>
          <p:cNvSpPr>
            <a:spLocks noGrp="1"/>
          </p:cNvSpPr>
          <p:nvPr>
            <p:ph type="body" idx="1"/>
          </p:nvPr>
        </p:nvSpPr>
        <p:spPr>
          <a:xfrm>
            <a:off x="4162843" y="3081365"/>
            <a:ext cx="6452454" cy="5855993"/>
          </a:xfrm>
        </p:spPr>
        <p:txBody>
          <a:bodyPr>
            <a:normAutofit/>
          </a:bodyPr>
          <a:lstStyle/>
          <a:p>
            <a:pPr marL="285750" indent="-285750">
              <a:buFont typeface="Arial" panose="020B0604020202020204" pitchFamily="34" charset="0"/>
              <a:buChar char="•"/>
            </a:pPr>
            <a:endParaRPr lang="en-US" dirty="0">
              <a:solidFill>
                <a:schemeClr val="tx1"/>
              </a:solidFill>
            </a:endParaRPr>
          </a:p>
        </p:txBody>
      </p:sp>
      <p:sp>
        <p:nvSpPr>
          <p:cNvPr id="4" name="Rounded Rectangle 3">
            <a:extLst>
              <a:ext uri="{FF2B5EF4-FFF2-40B4-BE49-F238E27FC236}">
                <a16:creationId xmlns:a16="http://schemas.microsoft.com/office/drawing/2014/main" id="{C7D78CC3-77CB-5144-BC03-859254FE030B}"/>
              </a:ext>
            </a:extLst>
          </p:cNvPr>
          <p:cNvSpPr/>
          <p:nvPr/>
        </p:nvSpPr>
        <p:spPr>
          <a:xfrm>
            <a:off x="800100" y="643022"/>
            <a:ext cx="3200400" cy="715878"/>
          </a:xfrm>
          <a:prstGeom prst="roundRect">
            <a:avLst/>
          </a:prstGeom>
          <a:solidFill>
            <a:srgbClr val="EEADC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D00A3A8-DDED-4E49-8834-9867A93DB2C4}"/>
              </a:ext>
            </a:extLst>
          </p:cNvPr>
          <p:cNvSpPr txBox="1"/>
          <p:nvPr/>
        </p:nvSpPr>
        <p:spPr>
          <a:xfrm>
            <a:off x="1439563" y="822768"/>
            <a:ext cx="2463800" cy="369332"/>
          </a:xfrm>
          <a:prstGeom prst="rect">
            <a:avLst/>
          </a:prstGeom>
          <a:noFill/>
        </p:spPr>
        <p:txBody>
          <a:bodyPr wrap="square" rtlCol="0">
            <a:spAutoFit/>
          </a:bodyPr>
          <a:lstStyle/>
          <a:p>
            <a:r>
              <a:rPr lang="en-US" b="1" dirty="0"/>
              <a:t>DNA Extraction</a:t>
            </a:r>
          </a:p>
        </p:txBody>
      </p:sp>
      <p:sp>
        <p:nvSpPr>
          <p:cNvPr id="19" name="Down Arrow 18">
            <a:extLst>
              <a:ext uri="{FF2B5EF4-FFF2-40B4-BE49-F238E27FC236}">
                <a16:creationId xmlns:a16="http://schemas.microsoft.com/office/drawing/2014/main" id="{D784F884-DF11-6347-B6A2-97C036934E1C}"/>
              </a:ext>
            </a:extLst>
          </p:cNvPr>
          <p:cNvSpPr/>
          <p:nvPr/>
        </p:nvSpPr>
        <p:spPr>
          <a:xfrm>
            <a:off x="2216150" y="1450586"/>
            <a:ext cx="3683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C34851E-C934-D142-AFBF-6D8BBC97B910}"/>
              </a:ext>
            </a:extLst>
          </p:cNvPr>
          <p:cNvPicPr>
            <a:picLocks noChangeAspect="1"/>
          </p:cNvPicPr>
          <p:nvPr/>
        </p:nvPicPr>
        <p:blipFill>
          <a:blip r:embed="rId3"/>
          <a:stretch>
            <a:fillRect/>
          </a:stretch>
        </p:blipFill>
        <p:spPr>
          <a:xfrm>
            <a:off x="5794006" y="113905"/>
            <a:ext cx="5181432" cy="3445855"/>
          </a:xfrm>
          <a:prstGeom prst="rect">
            <a:avLst/>
          </a:prstGeom>
        </p:spPr>
      </p:pic>
      <p:pic>
        <p:nvPicPr>
          <p:cNvPr id="29" name="Picture 28">
            <a:extLst>
              <a:ext uri="{FF2B5EF4-FFF2-40B4-BE49-F238E27FC236}">
                <a16:creationId xmlns:a16="http://schemas.microsoft.com/office/drawing/2014/main" id="{F01256E4-8125-9B48-9CE7-4DCFE4E66656}"/>
              </a:ext>
            </a:extLst>
          </p:cNvPr>
          <p:cNvPicPr>
            <a:picLocks noChangeAspect="1"/>
          </p:cNvPicPr>
          <p:nvPr/>
        </p:nvPicPr>
        <p:blipFill>
          <a:blip r:embed="rId4"/>
          <a:stretch>
            <a:fillRect/>
          </a:stretch>
        </p:blipFill>
        <p:spPr>
          <a:xfrm>
            <a:off x="6109570" y="3729914"/>
            <a:ext cx="4505727" cy="2797306"/>
          </a:xfrm>
          <a:prstGeom prst="rect">
            <a:avLst/>
          </a:prstGeom>
        </p:spPr>
      </p:pic>
      <p:sp>
        <p:nvSpPr>
          <p:cNvPr id="31" name="Slide Number Placeholder 30">
            <a:extLst>
              <a:ext uri="{FF2B5EF4-FFF2-40B4-BE49-F238E27FC236}">
                <a16:creationId xmlns:a16="http://schemas.microsoft.com/office/drawing/2014/main" id="{D30F06DA-A5C2-284A-A061-BA86278BA074}"/>
              </a:ext>
            </a:extLst>
          </p:cNvPr>
          <p:cNvSpPr>
            <a:spLocks noGrp="1"/>
          </p:cNvSpPr>
          <p:nvPr>
            <p:ph type="sldNum" sz="quarter" idx="12"/>
          </p:nvPr>
        </p:nvSpPr>
        <p:spPr>
          <a:xfrm>
            <a:off x="11481690" y="6354422"/>
            <a:ext cx="811019" cy="503578"/>
          </a:xfrm>
        </p:spPr>
        <p:txBody>
          <a:bodyPr/>
          <a:lstStyle/>
          <a:p>
            <a:r>
              <a:rPr lang="en-US" dirty="0"/>
              <a:t>5</a:t>
            </a:r>
          </a:p>
        </p:txBody>
      </p:sp>
    </p:spTree>
    <p:extLst>
      <p:ext uri="{BB962C8B-B14F-4D97-AF65-F5344CB8AC3E}">
        <p14:creationId xmlns:p14="http://schemas.microsoft.com/office/powerpoint/2010/main" val="4274269538"/>
      </p:ext>
    </p:extLst>
  </p:cSld>
  <p:clrMapOvr>
    <a:masterClrMapping/>
  </p:clrMapOvr>
  <mc:AlternateContent xmlns:mc="http://schemas.openxmlformats.org/markup-compatibility/2006" xmlns:p14="http://schemas.microsoft.com/office/powerpoint/2010/main">
    <mc:Choice Requires="p14">
      <p:transition spd="med" p14:dur="700" advTm="1502">
        <p:fade/>
      </p:transition>
    </mc:Choice>
    <mc:Fallback xmlns="">
      <p:transition spd="med" advTm="1502">
        <p:fade/>
      </p:transition>
    </mc:Fallback>
  </mc:AlternateContent>
</p:sld>
</file>

<file path=ppt/theme/theme1.xml><?xml version="1.0" encoding="utf-8"?>
<a:theme xmlns:a="http://schemas.openxmlformats.org/drawingml/2006/main" name="Gallery">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19591</TotalTime>
  <Words>1711</Words>
  <Application>Microsoft Macintosh PowerPoint</Application>
  <PresentationFormat>Widescreen</PresentationFormat>
  <Paragraphs>197</Paragraphs>
  <Slides>28</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Century Gothic</vt:lpstr>
      <vt:lpstr>Times New Roman</vt:lpstr>
      <vt:lpstr>Gallery</vt:lpstr>
      <vt:lpstr>Are Critically Imperiled Six-Lined Racerunner Lizards (Aspidoscelis sexlineatus) Native or Introduced to Michigan?</vt:lpstr>
      <vt:lpstr>Introduction</vt:lpstr>
      <vt:lpstr>Background</vt:lpstr>
      <vt:lpstr>Background</vt:lpstr>
      <vt:lpstr>The Study</vt:lpstr>
      <vt:lpstr>The Study</vt:lpstr>
      <vt:lpstr>The Study</vt:lpstr>
      <vt:lpstr>The Study</vt:lpstr>
      <vt:lpstr>Methods</vt:lpstr>
      <vt:lpstr>Methods</vt:lpstr>
      <vt:lpstr>Methods</vt:lpstr>
      <vt:lpstr>Methods</vt:lpstr>
      <vt:lpstr>Methods</vt:lpstr>
      <vt:lpstr>Phylogenetic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Conservation Recommendation</vt:lpstr>
      <vt:lpstr>Acknowledgments</vt:lpstr>
      <vt:lpstr>Questions?</vt:lpstr>
      <vt:lpstr>Museum Samples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Quinn Moon</dc:creator>
  <cp:lastModifiedBy>Quinn Moon</cp:lastModifiedBy>
  <cp:revision>107</cp:revision>
  <dcterms:created xsi:type="dcterms:W3CDTF">2023-04-15T02:49:26Z</dcterms:created>
  <dcterms:modified xsi:type="dcterms:W3CDTF">2023-05-04T19:19:30Z</dcterms:modified>
</cp:coreProperties>
</file>